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2" r:id="rId4"/>
    <p:sldMasterId id="2147483952" r:id="rId5"/>
    <p:sldMasterId id="2147483971" r:id="rId6"/>
  </p:sldMasterIdLst>
  <p:notesMasterIdLst>
    <p:notesMasterId r:id="rId15"/>
  </p:notesMasterIdLst>
  <p:handoutMasterIdLst>
    <p:handoutMasterId r:id="rId16"/>
  </p:handoutMasterIdLst>
  <p:sldIdLst>
    <p:sldId id="406" r:id="rId7"/>
    <p:sldId id="599" r:id="rId8"/>
    <p:sldId id="600" r:id="rId9"/>
    <p:sldId id="1230" r:id="rId10"/>
    <p:sldId id="1233" r:id="rId11"/>
    <p:sldId id="598" r:id="rId12"/>
    <p:sldId id="1231" r:id="rId13"/>
    <p:sldId id="1232" r:id="rId14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2" userDrawn="1">
          <p15:clr>
            <a:srgbClr val="A4A3A4"/>
          </p15:clr>
        </p15:guide>
        <p15:guide id="2" orient="horz" pos="3477">
          <p15:clr>
            <a:srgbClr val="A4A3A4"/>
          </p15:clr>
        </p15:guide>
        <p15:guide id="3" orient="horz" pos="4032">
          <p15:clr>
            <a:srgbClr val="A4A3A4"/>
          </p15:clr>
        </p15:guide>
        <p15:guide id="4" orient="horz" pos="4149">
          <p15:clr>
            <a:srgbClr val="A4A3A4"/>
          </p15:clr>
        </p15:guide>
        <p15:guide id="5" orient="horz" pos="287">
          <p15:clr>
            <a:srgbClr val="A4A3A4"/>
          </p15:clr>
        </p15:guide>
        <p15:guide id="6" orient="horz" pos="1471">
          <p15:clr>
            <a:srgbClr val="A4A3A4"/>
          </p15:clr>
        </p15:guide>
        <p15:guide id="7" orient="horz" pos="716">
          <p15:clr>
            <a:srgbClr val="A4A3A4"/>
          </p15:clr>
        </p15:guide>
        <p15:guide id="8" orient="horz" pos="3938">
          <p15:clr>
            <a:srgbClr val="A4A3A4"/>
          </p15:clr>
        </p15:guide>
        <p15:guide id="9" orient="horz" pos="231">
          <p15:clr>
            <a:srgbClr val="A4A3A4"/>
          </p15:clr>
        </p15:guide>
        <p15:guide id="10" pos="299">
          <p15:clr>
            <a:srgbClr val="A4A3A4"/>
          </p15:clr>
        </p15:guide>
        <p15:guide id="11" pos="5530">
          <p15:clr>
            <a:srgbClr val="A4A3A4"/>
          </p15:clr>
        </p15:guide>
        <p15:guide id="12" pos="2880">
          <p15:clr>
            <a:srgbClr val="A4A3A4"/>
          </p15:clr>
        </p15:guide>
        <p15:guide id="13" pos="5287">
          <p15:clr>
            <a:srgbClr val="A4A3A4"/>
          </p15:clr>
        </p15:guide>
        <p15:guide id="14" pos="45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>
          <p15:clr>
            <a:srgbClr val="A4A3A4"/>
          </p15:clr>
        </p15:guide>
        <p15:guide id="2" orient="horz" pos="5542">
          <p15:clr>
            <a:srgbClr val="A4A3A4"/>
          </p15:clr>
        </p15:guide>
        <p15:guide id="3" orient="horz" pos="5777">
          <p15:clr>
            <a:srgbClr val="A4A3A4"/>
          </p15:clr>
        </p15:guide>
        <p15:guide id="4" pos="286">
          <p15:clr>
            <a:srgbClr val="A4A3A4"/>
          </p15:clr>
        </p15:guide>
        <p15:guide id="5" pos="403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yeda, Elizabeth Rose" initials="ERM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3AC"/>
    <a:srgbClr val="000000"/>
    <a:srgbClr val="F48024"/>
    <a:srgbClr val="90BD31"/>
    <a:srgbClr val="178CCB"/>
    <a:srgbClr val="EC1848"/>
    <a:srgbClr val="052049"/>
    <a:srgbClr val="E8E7DE"/>
    <a:srgbClr val="F5F0D3"/>
    <a:srgbClr val="F7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68" autoAdjust="0"/>
    <p:restoredTop sz="93285" autoAdjust="0"/>
  </p:normalViewPr>
  <p:slideViewPr>
    <p:cSldViewPr snapToGrid="0" showGuides="1">
      <p:cViewPr varScale="1">
        <p:scale>
          <a:sx n="82" d="100"/>
          <a:sy n="82" d="100"/>
        </p:scale>
        <p:origin x="546" y="45"/>
      </p:cViewPr>
      <p:guideLst>
        <p:guide orient="horz" pos="912"/>
        <p:guide orient="horz" pos="3477"/>
        <p:guide orient="horz" pos="4032"/>
        <p:guide orient="horz" pos="4149"/>
        <p:guide orient="horz" pos="287"/>
        <p:guide orient="horz" pos="1471"/>
        <p:guide orient="horz" pos="716"/>
        <p:guide orient="horz" pos="3938"/>
        <p:guide orient="horz" pos="231"/>
        <p:guide pos="299"/>
        <p:guide pos="5530"/>
        <p:guide pos="2880"/>
        <p:guide pos="5287"/>
        <p:guide pos="4551"/>
      </p:guideLst>
    </p:cSldViewPr>
  </p:slideViewPr>
  <p:outlineViewPr>
    <p:cViewPr>
      <p:scale>
        <a:sx n="33" d="100"/>
        <a:sy n="33" d="100"/>
      </p:scale>
      <p:origin x="0" y="21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-3450" y="-114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05-13T21:41:43.598" idx="2">
    <p:pos x="6415" y="2710"/>
    <p:text>look at average beta hat and look at distribution of beta hats</p:text>
  </p:cm>
</p:cmLst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ader Placeholder 1"/>
          <p:cNvSpPr>
            <a:spLocks noGrp="1"/>
          </p:cNvSpPr>
          <p:nvPr>
            <p:ph type="hdr" sz="quarter"/>
          </p:nvPr>
        </p:nvSpPr>
        <p:spPr>
          <a:xfrm>
            <a:off x="2220616" y="8863084"/>
            <a:ext cx="2664646" cy="137851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 algn="l">
              <a:defRPr sz="800"/>
            </a:lvl1pPr>
          </a:lstStyle>
          <a:p>
            <a:pPr>
              <a:lnSpc>
                <a:spcPct val="95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[ADD PRESENTATION TITLE: INSERT TAB &gt; HEADER &amp; FOOTER &gt; NOTES AND HANDOUTS]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idx="1"/>
          </p:nvPr>
        </p:nvSpPr>
        <p:spPr>
          <a:xfrm>
            <a:off x="1199311" y="8856576"/>
            <a:ext cx="880135" cy="146304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pPr algn="l"/>
            <a:fld id="{9535A4AE-AB74-4BDA-B84A-019528CC2B4D}" type="datetimeFigureOut">
              <a:rPr lang="en-US" smtClean="0">
                <a:latin typeface="Arial" pitchFamily="34" charset="0"/>
                <a:cs typeface="Arial" pitchFamily="34" charset="0"/>
              </a:rPr>
              <a:pPr algn="l"/>
              <a:t>8/20/2018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41507" y="8857103"/>
            <a:ext cx="554100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11E5896-917A-4035-A860-408E1EC3CD51}" type="slidenum">
              <a:rPr lang="en-US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6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8028" y="399934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>
          <a:xfrm>
            <a:off x="2227340" y="8863084"/>
            <a:ext cx="2664646" cy="137851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 algn="l">
              <a:defRPr sz="800" i="0"/>
            </a:lvl1pPr>
          </a:lstStyle>
          <a:p>
            <a:pPr>
              <a:lnSpc>
                <a:spcPct val="95000"/>
              </a:lnSpc>
            </a:pPr>
            <a:r>
              <a:rPr lang="en-US">
                <a:latin typeface="Arial" pitchFamily="34" charset="0"/>
                <a:cs typeface="Arial" pitchFamily="34" charset="0"/>
              </a:rPr>
              <a:t>[ADD PRESENTATION TITLE: INSERT TAB &gt; HEADER &amp; FOOTER &gt; NOTES AND HANDOUTS]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Date Placeholder 2"/>
          <p:cNvSpPr>
            <a:spLocks noGrp="1"/>
          </p:cNvSpPr>
          <p:nvPr>
            <p:ph type="dt" idx="1"/>
          </p:nvPr>
        </p:nvSpPr>
        <p:spPr>
          <a:xfrm>
            <a:off x="1206035" y="8856576"/>
            <a:ext cx="880135" cy="146304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 i="0"/>
            </a:lvl1pPr>
          </a:lstStyle>
          <a:p>
            <a:pPr algn="l"/>
            <a:fld id="{9535A4AE-AB74-4BDA-B84A-019528CC2B4D}" type="datetimeFigureOut">
              <a:rPr lang="en-US" smtClean="0">
                <a:latin typeface="Arial" pitchFamily="34" charset="0"/>
                <a:cs typeface="Arial" pitchFamily="34" charset="0"/>
              </a:rPr>
              <a:pPr algn="l"/>
              <a:t>8/20/2018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8231" y="8857103"/>
            <a:ext cx="554100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11E5896-917A-4035-A860-408E1EC3CD51}" type="slidenum">
              <a:rPr lang="en-US" smtClean="0">
                <a:latin typeface="Arial" pitchFamily="34" charset="0"/>
                <a:cs typeface="Arial" pitchFamily="34" charset="0"/>
              </a:rPr>
              <a:pPr/>
              <a:t>‹#›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6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14300" indent="-114300" algn="l" defTabSz="914400" rtl="0" eaLnBrk="1" latinLnBrk="0" hangingPunct="1">
      <a:spcBef>
        <a:spcPts val="800"/>
      </a:spcBef>
      <a:buFont typeface="Arial" pitchFamily="34" charset="0"/>
      <a:buChar char="•"/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285750" indent="-112713" algn="l" defTabSz="914400" rtl="0" eaLnBrk="1" latinLnBrk="0" hangingPunct="1">
      <a:spcBef>
        <a:spcPts val="200"/>
      </a:spcBef>
      <a:buFont typeface="Arial" pitchFamily="34" charset="0"/>
      <a:buChar char="•"/>
      <a:defRPr sz="11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403225" indent="-117475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569913" indent="-112713" algn="l" defTabSz="914400" rtl="0" eaLnBrk="1" latinLnBrk="0" hangingPunct="1">
      <a:spcBef>
        <a:spcPts val="200"/>
      </a:spcBef>
      <a:buFont typeface="Arial" pitchFamily="34" charset="0"/>
      <a:buChar char="•"/>
      <a:defRPr sz="105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Image Placeholder 21"/>
          <p:cNvSpPr>
            <a:spLocks noGrp="1" noRot="1" noChangeAspect="1"/>
          </p:cNvSpPr>
          <p:nvPr>
            <p:ph type="sldImg"/>
          </p:nvPr>
        </p:nvSpPr>
        <p:spPr>
          <a:xfrm>
            <a:off x="1187450" y="400050"/>
            <a:ext cx="4648200" cy="3486150"/>
          </a:xfrm>
        </p:spPr>
      </p:sp>
      <p:sp>
        <p:nvSpPr>
          <p:cNvPr id="23" name="Notes Placeholder 2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4" name="Header Placeholder 1"/>
          <p:cNvSpPr>
            <a:spLocks noGrp="1"/>
          </p:cNvSpPr>
          <p:nvPr>
            <p:ph type="hdr" sz="quarter"/>
          </p:nvPr>
        </p:nvSpPr>
        <p:spPr>
          <a:xfrm>
            <a:off x="2482852" y="8863084"/>
            <a:ext cx="2664646" cy="137851"/>
          </a:xfrm>
          <a:prstGeom prst="rect">
            <a:avLst/>
          </a:prstGeom>
        </p:spPr>
        <p:txBody>
          <a:bodyPr vert="horz" wrap="square" lIns="0" tIns="0" rIns="0" bIns="0" rtlCol="0" anchor="t" anchorCtr="0"/>
          <a:lstStyle>
            <a:lvl1pPr algn="l">
              <a:defRPr sz="800"/>
            </a:lvl1pPr>
          </a:lstStyle>
          <a:p>
            <a:pPr>
              <a:lnSpc>
                <a:spcPct val="95000"/>
              </a:lnSpc>
            </a:pPr>
            <a:r>
              <a:rPr lang="en-US" sz="600" i="1" dirty="0">
                <a:latin typeface="Arial" pitchFamily="34" charset="0"/>
                <a:cs typeface="Arial" pitchFamily="34" charset="0"/>
              </a:rPr>
              <a:t>[ADD PRESENTATION TITLE: INSERT TAB &gt; HEADER &amp; FOOTER &gt; NOTES AND HANDOUTS]</a:t>
            </a:r>
          </a:p>
        </p:txBody>
      </p:sp>
      <p:sp>
        <p:nvSpPr>
          <p:cNvPr id="25" name="Date Placeholder 2"/>
          <p:cNvSpPr>
            <a:spLocks noGrp="1"/>
          </p:cNvSpPr>
          <p:nvPr>
            <p:ph type="dt" idx="1"/>
          </p:nvPr>
        </p:nvSpPr>
        <p:spPr>
          <a:xfrm>
            <a:off x="1461547" y="8856576"/>
            <a:ext cx="880135" cy="146304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800"/>
            </a:lvl1pPr>
          </a:lstStyle>
          <a:p>
            <a:pPr algn="l"/>
            <a:fld id="{9535A4AE-AB74-4BDA-B84A-019528CC2B4D}" type="datetimeFigureOut">
              <a:rPr lang="en-US" sz="600" i="1" smtClean="0">
                <a:latin typeface="Arial" pitchFamily="34" charset="0"/>
                <a:cs typeface="Arial" pitchFamily="34" charset="0"/>
              </a:rPr>
              <a:pPr algn="l"/>
              <a:t>8/20/2018</a:t>
            </a:fld>
            <a:endParaRPr lang="en-US" sz="600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3743" y="8836931"/>
            <a:ext cx="554100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11E5896-917A-4035-A860-408E1EC3CD51}" type="slidenum">
              <a:rPr lang="en-US" sz="600" i="1">
                <a:latin typeface="Arial" pitchFamily="34" charset="0"/>
                <a:cs typeface="Arial" pitchFamily="34" charset="0"/>
              </a:rPr>
              <a:pPr/>
              <a:t>1</a:t>
            </a:fld>
            <a:endParaRPr lang="en-US" sz="600" i="1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7450" y="400050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</a:t>
            </a:r>
            <a:r>
              <a:rPr lang="en-US" baseline="0" dirty="0"/>
              <a:t> steps are for one causal structure and one set of parameterizations. ..</a:t>
            </a:r>
            <a:r>
              <a:rPr lang="en-US" dirty="0"/>
              <a:t>Different</a:t>
            </a:r>
            <a:r>
              <a:rPr lang="en-US" baseline="0" dirty="0"/>
              <a:t> causal structures or different parameterizations, so often it’s useful to look across multiple scenarios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lnSpc>
                <a:spcPct val="95000"/>
              </a:lnSpc>
            </a:pPr>
            <a:r>
              <a:rPr lang="en-US">
                <a:latin typeface="Arial" pitchFamily="34" charset="0"/>
                <a:cs typeface="Arial" pitchFamily="34" charset="0"/>
              </a:rPr>
              <a:t>[ADD PRESENTATION TITLE: INSERT TAB &gt; HEADER &amp; FOOTER &gt; NOTES AND HANDOUTS]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l"/>
            <a:fld id="{C8BA3714-D858-4365-9DD6-50CCDDE93520}" type="datetime1">
              <a:rPr lang="en-US" smtClean="0">
                <a:latin typeface="Arial" pitchFamily="34" charset="0"/>
                <a:cs typeface="Arial" pitchFamily="34" charset="0"/>
              </a:rPr>
              <a:t>8/20/2018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E5896-917A-4035-A860-408E1EC3CD51}" type="slidenum">
              <a:rPr lang="en-US" smtClean="0">
                <a:latin typeface="Arial" pitchFamily="34" charset="0"/>
                <a:cs typeface="Arial" pitchFamily="34" charset="0"/>
              </a:rPr>
              <a:pPr/>
              <a:t>6</a:t>
            </a:fld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733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em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-branding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95720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70016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4FBCFCA-1389-414E-B40C-723BB23B6A5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3" y="4350040"/>
            <a:ext cx="6477000" cy="1936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FontTx/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0160" y="591021"/>
            <a:ext cx="0" cy="118872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2749439" y="752601"/>
            <a:ext cx="1487211" cy="868680"/>
            <a:chOff x="2749439" y="752601"/>
            <a:chExt cx="1487211" cy="868680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2749439" y="752601"/>
              <a:ext cx="1371600" cy="868680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>
                <a:lnSpc>
                  <a:spcPct val="90000"/>
                </a:lnSpc>
              </a:pPr>
              <a:endParaRPr lang="en-US" sz="1600" b="1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 bwMode="auto">
            <a:xfrm>
              <a:off x="2785238" y="912373"/>
              <a:ext cx="1451412" cy="6093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+mj-lt"/>
                </a:rPr>
                <a:t>Partner Logo</a:t>
              </a:r>
            </a:p>
          </p:txBody>
        </p:sp>
      </p:grp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742959"/>
            <a:ext cx="1400637" cy="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0327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BA182FB-B985-4F5D-9F9C-E94B13E3226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6125" y="4044820"/>
            <a:ext cx="6478588" cy="406400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70065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605A649-E5C3-4DCC-9425-E8F95BE6C184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351" y="4046607"/>
            <a:ext cx="6472238" cy="434178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487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ltGray"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invGray">
          <a:xfrm>
            <a:off x="0" y="-1"/>
            <a:ext cx="9144000" cy="6858001"/>
          </a:xfrm>
          <a:prstGeom prst="rect">
            <a:avLst/>
          </a:prstGeom>
          <a:solidFill>
            <a:srgbClr val="000000">
              <a:alpha val="4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7772569-B10C-4093-9FAB-C2CE21C08143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/>
          <p:nvPr userDrawn="1"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2249896"/>
            <a:ext cx="8089901" cy="1421928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“Lorem ipsum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0833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>
                <a:solidFill>
                  <a:schemeClr val="bg2"/>
                </a:solidFill>
              </a:defRPr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  <p:pic>
        <p:nvPicPr>
          <p:cNvPr id="20" name="Picture 4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7"/>
          <a:stretch/>
        </p:blipFill>
        <p:spPr bwMode="invGray">
          <a:xfrm>
            <a:off x="8131174" y="6392864"/>
            <a:ext cx="799313" cy="3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996700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543207"/>
            <a:ext cx="8089901" cy="4081117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/>
            </a:lvl1pPr>
          </a:lstStyle>
          <a:p>
            <a:pPr lvl="0"/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sedo</a:t>
            </a:r>
            <a:r>
              <a:rPr lang="en-US" dirty="0"/>
              <a:t>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labotre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et </a:t>
            </a:r>
            <a:r>
              <a:rPr lang="en-US" dirty="0" err="1"/>
              <a:t>venium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9215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/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4BAB6B7-4994-4508-B62E-BD96F3CDE35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1368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732" y="438912"/>
            <a:ext cx="8089901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375" y="1563752"/>
            <a:ext cx="8325548" cy="401150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26CB719-FE9C-41F4-B9E3-DC832299907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Content w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732" y="438912"/>
            <a:ext cx="8089901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375" y="2021792"/>
            <a:ext cx="8325548" cy="401150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38226" y="1563684"/>
            <a:ext cx="8087171" cy="313932"/>
          </a:xfrm>
        </p:spPr>
        <p:txBody>
          <a:bodyPr anchor="t"/>
          <a:lstStyle>
            <a:lvl1pPr marL="0" indent="0">
              <a:buNone/>
              <a:defRPr sz="21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F04C086-9A33-4100-BC77-AD84B2FECBFE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31603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3999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464" y="1562634"/>
            <a:ext cx="3989387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062" y="1013951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dirty="0" smtClean="0"/>
            </a:lvl1pPr>
          </a:lstStyle>
          <a:p>
            <a:pPr marL="0" lvl="0" indent="0">
              <a:buNone/>
            </a:pPr>
            <a:r>
              <a:rPr lang="en-US" dirty="0"/>
              <a:t>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82627" y="1556703"/>
            <a:ext cx="4013199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1D53FF5-8443-42AD-ABE5-AD63B35D2571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4801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0321" y="1011992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 marL="168275" indent="-168275">
              <a:buNone/>
              <a:defRPr lang="en-US" dirty="0" smtClean="0"/>
            </a:lvl1pPr>
          </a:lstStyle>
          <a:p>
            <a:pPr marL="0" lvl="0" indent="0"/>
            <a:r>
              <a:rPr lang="en-US" dirty="0"/>
              <a:t>Subhead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772A094-D531-4ACE-BC39-48B59119F1B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A1EA4C4-EAE2-4D26-9F7E-EB9EE64364B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-1"/>
            <a:ext cx="9144000" cy="625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3FD2F50-397F-4059-B7C1-778D302843E7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9435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-branding White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95720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70016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B39E375-283B-4D4E-BF44-DE2A20BDBF61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3" y="4350040"/>
            <a:ext cx="6477000" cy="1936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FontTx/>
              <a:buNone/>
              <a:defRPr lang="en-US" sz="1800" i="0" dirty="0" smtClean="0">
                <a:solidFill>
                  <a:schemeClr val="tx2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430160" y="591021"/>
            <a:ext cx="0" cy="118872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 userDrawn="1"/>
        </p:nvGrpSpPr>
        <p:grpSpPr>
          <a:xfrm>
            <a:off x="2749439" y="752601"/>
            <a:ext cx="1487211" cy="868680"/>
            <a:chOff x="2749439" y="752601"/>
            <a:chExt cx="1487211" cy="868680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2749439" y="752601"/>
              <a:ext cx="1371600" cy="868680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>
                <a:lnSpc>
                  <a:spcPct val="90000"/>
                </a:lnSpc>
              </a:pPr>
              <a:endParaRPr lang="en-US" sz="1600" b="1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" name="TextBox 5"/>
            <p:cNvSpPr txBox="1"/>
            <p:nvPr userDrawn="1"/>
          </p:nvSpPr>
          <p:spPr bwMode="auto">
            <a:xfrm>
              <a:off x="2785238" y="912373"/>
              <a:ext cx="1451412" cy="6093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200" dirty="0">
                  <a:solidFill>
                    <a:schemeClr val="tx2"/>
                  </a:solidFill>
                  <a:latin typeface="+mj-lt"/>
                </a:rPr>
                <a:t>Partner Logo</a:t>
              </a:r>
            </a:p>
          </p:txBody>
        </p:sp>
      </p:grpSp>
      <p:pic>
        <p:nvPicPr>
          <p:cNvPr id="13" name="Picture 12" descr="UCSF_sig_navy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16" y="739445"/>
            <a:ext cx="1388923" cy="90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41295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with 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1869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630547" y="2701522"/>
            <a:ext cx="2110616" cy="137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982737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58358" y="639525"/>
            <a:ext cx="6204666" cy="144621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600"/>
              </a:spcBef>
              <a:buFontTx/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3414216"/>
            <a:ext cx="1503181" cy="9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589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Coll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3818374"/>
            <a:ext cx="4210268" cy="30427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9144004" cy="386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880" y="1611152"/>
            <a:ext cx="4389119" cy="2724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9033" y="4336064"/>
            <a:ext cx="5044967" cy="252193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2723103" y="1611152"/>
            <a:ext cx="3675888" cy="3675888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1"/>
          <a:stretch/>
        </p:blipFill>
        <p:spPr bwMode="auto">
          <a:xfrm>
            <a:off x="4327515" y="2924450"/>
            <a:ext cx="2223280" cy="89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81491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C32B4-0F51-4390-9ECE-760BAB17D45B}" type="datetime1">
              <a:rPr lang="en-US">
                <a:solidFill>
                  <a:prstClr val="black">
                    <a:tint val="95000"/>
                  </a:prstClr>
                </a:solidFill>
              </a:rPr>
              <a:pPr>
                <a:defRPr/>
              </a:pPr>
              <a:t>8/20/2018</a:t>
            </a:fld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9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1BA6F2-718E-40D2-B01F-57BC846213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4899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 and Content w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438912"/>
            <a:ext cx="8413749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125" y="1127342"/>
            <a:ext cx="8413750" cy="490595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lnSpc>
                <a:spcPct val="110000"/>
              </a:lnSpc>
              <a:defRPr lang="en-US" sz="2400" dirty="0" smtClean="0"/>
            </a:lvl1pPr>
            <a:lvl2pPr>
              <a:lnSpc>
                <a:spcPct val="110000"/>
              </a:lnSpc>
              <a:defRPr lang="en-US" dirty="0" smtClean="0"/>
            </a:lvl2pPr>
            <a:lvl3pPr>
              <a:lnSpc>
                <a:spcPct val="110000"/>
              </a:lnSpc>
              <a:defRPr lang="en-US" dirty="0" smtClean="0"/>
            </a:lvl3pPr>
            <a:lvl4pPr>
              <a:lnSpc>
                <a:spcPct val="110000"/>
              </a:lnSpc>
              <a:defRPr lang="en-US" dirty="0" smtClean="0"/>
            </a:lvl4pPr>
            <a:lvl5pPr>
              <a:lnSpc>
                <a:spcPct val="110000"/>
              </a:lnSpc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D831D8-303E-40F4-A785-275913656087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8392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A42C6AB-96A6-4E88-8B7B-193702E5266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4" y="4349650"/>
            <a:ext cx="6477000" cy="489939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cs typeface="Arial" pitchFamily="34" charset="0"/>
              </a:defRPr>
            </a:lvl1pPr>
            <a:lvl2pPr>
              <a:defRPr lang="en-US" sz="1800" smtClean="0">
                <a:solidFill>
                  <a:schemeClr val="tx1"/>
                </a:solidFill>
                <a:latin typeface="+mn-lt"/>
              </a:defRPr>
            </a:lvl2pPr>
            <a:lvl3pPr>
              <a:defRPr lang="en-US" sz="1800" smtClean="0">
                <a:solidFill>
                  <a:schemeClr val="tx1"/>
                </a:solidFill>
                <a:latin typeface="+mn-lt"/>
              </a:defRPr>
            </a:lvl3pPr>
            <a:lvl4pPr>
              <a:defRPr lang="en-US" sz="1800" smtClean="0">
                <a:solidFill>
                  <a:schemeClr val="tx1"/>
                </a:solidFill>
                <a:latin typeface="+mn-lt"/>
              </a:defRPr>
            </a:lvl4pPr>
            <a:lvl5pPr>
              <a:defRPr lang="en-US" sz="18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9" name="Picture 8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742959"/>
            <a:ext cx="1400637" cy="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0796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6" y="2999514"/>
            <a:ext cx="6550481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AC6022-8D28-4313-9838-6A2E4A159E7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125" y="4045554"/>
            <a:ext cx="6478588" cy="36512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15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3844434C-A815-4DB6-99EC-0E05B4D0D612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5587" y="4046758"/>
            <a:ext cx="6451600" cy="32575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075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Picture 4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748376" y="742095"/>
            <a:ext cx="1044588" cy="682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9113440-9ECC-43CA-A433-E979AD6FE739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762" y="4045137"/>
            <a:ext cx="6478043" cy="3414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 marL="230187" indent="0">
              <a:buNone/>
              <a:defRPr lang="en-US" sz="1800" smtClean="0">
                <a:latin typeface="+mn-lt"/>
              </a:defRPr>
            </a:lvl2pPr>
            <a:lvl3pPr marL="687387" indent="0">
              <a:buNone/>
              <a:defRPr lang="en-US" sz="1800" smtClean="0">
                <a:latin typeface="+mn-lt"/>
              </a:defRPr>
            </a:lvl3pPr>
            <a:lvl4pPr marL="1143000" indent="0">
              <a:buNone/>
              <a:defRPr lang="en-US" sz="1800" smtClean="0">
                <a:latin typeface="+mn-lt"/>
              </a:defRPr>
            </a:lvl4pPr>
            <a:lvl5pPr marL="1601787" indent="0">
              <a:buNone/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147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95720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70016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76BF196-EB1B-4E20-BA78-A947189E4D34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3" y="4350040"/>
            <a:ext cx="6477000" cy="1936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FontTx/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742959"/>
            <a:ext cx="1400637" cy="91072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2F50436-6C14-4C04-9398-485EB97DA96A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6125" y="4044820"/>
            <a:ext cx="6478588" cy="406400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967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BA7221A-2F92-42DA-A580-9F4F3588F4C7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351" y="4046607"/>
            <a:ext cx="6472238" cy="434178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240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ltGray"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invGray">
          <a:xfrm>
            <a:off x="0" y="-1"/>
            <a:ext cx="9144000" cy="6858001"/>
          </a:xfrm>
          <a:prstGeom prst="rect">
            <a:avLst/>
          </a:prstGeom>
          <a:solidFill>
            <a:srgbClr val="000000">
              <a:alpha val="4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32DF4C7-2A65-4B34-9CD7-70F49C9665B6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Connector 12"/>
          <p:cNvCxnSpPr/>
          <p:nvPr userDrawn="1"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2249896"/>
            <a:ext cx="8089901" cy="1421928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“Lorem ipsum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0833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>
                <a:solidFill>
                  <a:schemeClr val="bg2"/>
                </a:solidFill>
              </a:defRPr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  <p:pic>
        <p:nvPicPr>
          <p:cNvPr id="20" name="Picture 4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7"/>
          <a:stretch/>
        </p:blipFill>
        <p:spPr bwMode="invGray">
          <a:xfrm>
            <a:off x="8131174" y="6392864"/>
            <a:ext cx="799313" cy="3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1661690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543207"/>
            <a:ext cx="8089901" cy="4081117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/>
            </a:lvl1pPr>
          </a:lstStyle>
          <a:p>
            <a:pPr lvl="0"/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sedo</a:t>
            </a:r>
            <a:r>
              <a:rPr lang="en-US" dirty="0"/>
              <a:t>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labotre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et </a:t>
            </a:r>
            <a:r>
              <a:rPr lang="en-US" dirty="0" err="1"/>
              <a:t>venium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9215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/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7ACDE7C-C009-472D-9CC8-4E18EB58ED09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27562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732" y="438912"/>
            <a:ext cx="8089901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375" y="1563752"/>
            <a:ext cx="8325548" cy="401150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CE84971-3EAE-435C-BAF4-43046B4EB48A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20022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Content w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732" y="438912"/>
            <a:ext cx="8089901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375" y="2021792"/>
            <a:ext cx="8325548" cy="401150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38226" y="1563684"/>
            <a:ext cx="8087171" cy="313932"/>
          </a:xfrm>
        </p:spPr>
        <p:txBody>
          <a:bodyPr anchor="t"/>
          <a:lstStyle>
            <a:lvl1pPr marL="0" indent="0">
              <a:buNone/>
              <a:defRPr sz="21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5E4676C-D04B-4A21-916A-70D11DCFC7D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49914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8912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464" y="1562634"/>
            <a:ext cx="3989387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062" y="1013951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dirty="0" smtClean="0"/>
            </a:lvl1pPr>
          </a:lstStyle>
          <a:p>
            <a:pPr marL="0" lvl="0" indent="0">
              <a:buNone/>
            </a:pPr>
            <a:r>
              <a:rPr lang="en-US" dirty="0"/>
              <a:t>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82627" y="1556703"/>
            <a:ext cx="4013199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88FFF9B-6073-4394-940D-0AB95BC8F456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4965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4166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0321" y="1011992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 marL="168275" indent="-168275">
              <a:buNone/>
              <a:defRPr lang="en-US" dirty="0" smtClean="0"/>
            </a:lvl1pPr>
          </a:lstStyle>
          <a:p>
            <a:pPr marL="0" lvl="0" indent="0"/>
            <a:r>
              <a:rPr lang="en-US" dirty="0"/>
              <a:t>Subhead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9B50FFE-19C1-4743-8F89-8524089F220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74396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88280F6-2414-4DD8-92E1-73C817F61309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486719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-1"/>
            <a:ext cx="9144000" cy="625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6339CC2D-FB22-40F7-A049-779C135F3EC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307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-branding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95720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70016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D136932-B7F3-45AE-A870-4ACCFA884FF6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3" y="4350040"/>
            <a:ext cx="6477000" cy="1936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FontTx/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76801" y="756610"/>
            <a:ext cx="1563518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UCSF Helen Diller Family</a:t>
            </a:r>
          </a:p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Comprehensive </a:t>
            </a:r>
            <a:br>
              <a:rPr lang="en-US" sz="1000" dirty="0">
                <a:solidFill>
                  <a:schemeClr val="bg1"/>
                </a:solidFill>
                <a:latin typeface="+mj-lt"/>
              </a:rPr>
            </a:br>
            <a:r>
              <a:rPr lang="en-US" sz="1000" dirty="0">
                <a:solidFill>
                  <a:schemeClr val="bg1"/>
                </a:solidFill>
                <a:latin typeface="+mj-lt"/>
              </a:rPr>
              <a:t>Cancer Center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6440319" y="734837"/>
            <a:ext cx="0" cy="46634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 userDrawn="1"/>
        </p:nvSpPr>
        <p:spPr bwMode="auto">
          <a:xfrm>
            <a:off x="6688975" y="756610"/>
            <a:ext cx="81783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UCSF School</a:t>
            </a:r>
            <a:br>
              <a:rPr lang="en-US" sz="1000" dirty="0">
                <a:solidFill>
                  <a:schemeClr val="bg1"/>
                </a:solidFill>
                <a:latin typeface="+mj-lt"/>
              </a:rPr>
            </a:br>
            <a:r>
              <a:rPr lang="en-US" sz="1000" dirty="0">
                <a:solidFill>
                  <a:schemeClr val="bg1"/>
                </a:solidFill>
                <a:latin typeface="+mj-lt"/>
              </a:rPr>
              <a:t>of Medicine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7570536" y="734837"/>
            <a:ext cx="0" cy="466344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 userDrawn="1"/>
        </p:nvSpPr>
        <p:spPr bwMode="auto">
          <a:xfrm>
            <a:off x="7802880" y="756610"/>
            <a:ext cx="975995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+mj-lt"/>
              </a:rPr>
              <a:t>AIDS Research</a:t>
            </a:r>
            <a:r>
              <a:rPr lang="en-US" sz="1000" baseline="0" dirty="0">
                <a:solidFill>
                  <a:schemeClr val="bg1"/>
                </a:solidFill>
                <a:latin typeface="+mj-lt"/>
              </a:rPr>
              <a:t> Institute at UCSF</a:t>
            </a:r>
            <a:endParaRPr lang="en-US" sz="1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6" name="Picture 15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742959"/>
            <a:ext cx="1400637" cy="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15502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with 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10662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630547" y="2701522"/>
            <a:ext cx="2110616" cy="137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200191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58358" y="639525"/>
            <a:ext cx="6204666" cy="144621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600"/>
              </a:spcBef>
              <a:buFontTx/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3414216"/>
            <a:ext cx="1503181" cy="9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529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Coll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3818374"/>
            <a:ext cx="4210268" cy="30427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9144004" cy="38688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880" y="1611152"/>
            <a:ext cx="4389119" cy="272491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9033" y="4336064"/>
            <a:ext cx="5044967" cy="2521936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 bwMode="auto">
          <a:xfrm>
            <a:off x="2723103" y="1611152"/>
            <a:ext cx="3675888" cy="3675888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1"/>
          <a:stretch/>
        </p:blipFill>
        <p:spPr bwMode="auto">
          <a:xfrm>
            <a:off x="4327515" y="2924450"/>
            <a:ext cx="2223280" cy="89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862915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85481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6" y="2999514"/>
            <a:ext cx="6550481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A6BB074-C597-4D98-A845-EBC003F76048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125" y="4045554"/>
            <a:ext cx="6478588" cy="36512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 descr="UCSF_sig_white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221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883538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3436978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6045890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1FCE0F3E-4129-4196-865D-FE7CC056C9C2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7713" y="4352099"/>
            <a:ext cx="6477000" cy="4603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 marL="230187" indent="0">
              <a:buNone/>
              <a:defRPr lang="en-US" sz="1800" smtClean="0">
                <a:latin typeface="+mn-lt"/>
              </a:defRPr>
            </a:lvl2pPr>
            <a:lvl3pPr marL="687387" indent="0">
              <a:buNone/>
              <a:defRPr lang="en-US" sz="1800" smtClean="0">
                <a:latin typeface="+mn-lt"/>
              </a:defRPr>
            </a:lvl3pPr>
            <a:lvl4pPr marL="1143000" indent="0">
              <a:buNone/>
              <a:defRPr lang="en-US" sz="1800" smtClean="0">
                <a:latin typeface="+mn-lt"/>
              </a:defRPr>
            </a:lvl4pPr>
            <a:lvl5pPr marL="1601787" indent="0">
              <a:buNone/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8" name="Picture 7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742959"/>
            <a:ext cx="1400637" cy="9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4707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C1003777-4F78-46D3-A460-E46AADB82020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5587" y="4046758"/>
            <a:ext cx="6451600" cy="32575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07502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8BCAA7A-746F-43A4-9777-F3B016FAABA9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762" y="4045137"/>
            <a:ext cx="6478043" cy="3414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 marL="230187" indent="0">
              <a:buNone/>
              <a:defRPr lang="en-US" sz="1800" smtClean="0">
                <a:latin typeface="+mn-lt"/>
              </a:defRPr>
            </a:lvl2pPr>
            <a:lvl3pPr marL="687387" indent="0">
              <a:buNone/>
              <a:defRPr lang="en-US" sz="1800" smtClean="0">
                <a:latin typeface="+mn-lt"/>
              </a:defRPr>
            </a:lvl3pPr>
            <a:lvl4pPr marL="1143000" indent="0">
              <a:buNone/>
              <a:defRPr lang="en-US" sz="1800" smtClean="0">
                <a:latin typeface="+mn-lt"/>
              </a:defRPr>
            </a:lvl4pPr>
            <a:lvl5pPr marL="1601787" indent="0">
              <a:buNone/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1477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6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7F07020-79D0-4504-8287-5C55B15201F9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6125" y="4044820"/>
            <a:ext cx="6478588" cy="406400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13967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 userDrawn="1"/>
        </p:nvSpPr>
        <p:spPr bwMode="ltGray">
          <a:xfrm>
            <a:off x="365125" y="366713"/>
            <a:ext cx="6859588" cy="5153025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E8651F-9A70-4880-9847-22FF3431DBF4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351" y="4046607"/>
            <a:ext cx="6472238" cy="434178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49240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1">
    <p:bg bwMode="lt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6" y="2999514"/>
            <a:ext cx="6550481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1127398-9253-4D38-AD96-C6A808B8AA6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125" y="4045554"/>
            <a:ext cx="6478588" cy="36512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5" name="Picture 14" descr="UCSF_sig_white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48900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ltGray"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invGray">
          <a:xfrm>
            <a:off x="0" y="-1"/>
            <a:ext cx="9144000" cy="6858001"/>
          </a:xfrm>
          <a:prstGeom prst="rect">
            <a:avLst/>
          </a:prstGeom>
          <a:solidFill>
            <a:srgbClr val="000000">
              <a:alpha val="40000"/>
            </a:srgbClr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/>
          <p:cNvSpPr/>
          <p:nvPr userDrawn="1"/>
        </p:nvSpPr>
        <p:spPr bwMode="invGray">
          <a:xfrm>
            <a:off x="0" y="6250080"/>
            <a:ext cx="9144000" cy="607920"/>
          </a:xfrm>
          <a:prstGeom prst="rect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A5F7AA7-A470-411A-BD18-8CC1EFCDE03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1">
                <a:solidFill>
                  <a:schemeClr val="bg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8131175" y="6396038"/>
            <a:ext cx="650875" cy="315912"/>
            <a:chOff x="5122" y="4029"/>
            <a:chExt cx="410" cy="199"/>
          </a:xfrm>
        </p:grpSpPr>
        <p:sp>
          <p:nvSpPr>
            <p:cNvPr id="2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5122" y="4029"/>
              <a:ext cx="410" cy="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122" y="4027"/>
              <a:ext cx="408" cy="199"/>
            </a:xfrm>
            <a:custGeom>
              <a:avLst/>
              <a:gdLst>
                <a:gd name="T0" fmla="*/ 200 w 200"/>
                <a:gd name="T1" fmla="*/ 30 h 96"/>
                <a:gd name="T2" fmla="*/ 154 w 200"/>
                <a:gd name="T3" fmla="*/ 74 h 96"/>
                <a:gd name="T4" fmla="*/ 137 w 200"/>
                <a:gd name="T5" fmla="*/ 57 h 96"/>
                <a:gd name="T6" fmla="*/ 117 w 200"/>
                <a:gd name="T7" fmla="*/ 52 h 96"/>
                <a:gd name="T8" fmla="*/ 114 w 200"/>
                <a:gd name="T9" fmla="*/ 49 h 96"/>
                <a:gd name="T10" fmla="*/ 114 w 200"/>
                <a:gd name="T11" fmla="*/ 47 h 96"/>
                <a:gd name="T12" fmla="*/ 116 w 200"/>
                <a:gd name="T13" fmla="*/ 42 h 96"/>
                <a:gd name="T14" fmla="*/ 116 w 200"/>
                <a:gd name="T15" fmla="*/ 42 h 96"/>
                <a:gd name="T16" fmla="*/ 117 w 200"/>
                <a:gd name="T17" fmla="*/ 41 h 96"/>
                <a:gd name="T18" fmla="*/ 134 w 200"/>
                <a:gd name="T19" fmla="*/ 41 h 96"/>
                <a:gd name="T20" fmla="*/ 152 w 200"/>
                <a:gd name="T21" fmla="*/ 49 h 96"/>
                <a:gd name="T22" fmla="*/ 127 w 200"/>
                <a:gd name="T23" fmla="*/ 28 h 96"/>
                <a:gd name="T24" fmla="*/ 102 w 200"/>
                <a:gd name="T25" fmla="*/ 42 h 96"/>
                <a:gd name="T26" fmla="*/ 102 w 200"/>
                <a:gd name="T27" fmla="*/ 44 h 96"/>
                <a:gd name="T28" fmla="*/ 70 w 200"/>
                <a:gd name="T29" fmla="*/ 34 h 96"/>
                <a:gd name="T30" fmla="*/ 102 w 200"/>
                <a:gd name="T31" fmla="*/ 23 h 96"/>
                <a:gd name="T32" fmla="*/ 87 w 200"/>
                <a:gd name="T33" fmla="*/ 0 h 96"/>
                <a:gd name="T34" fmla="*/ 55 w 200"/>
                <a:gd name="T35" fmla="*/ 2 h 96"/>
                <a:gd name="T36" fmla="*/ 41 w 200"/>
                <a:gd name="T37" fmla="*/ 42 h 96"/>
                <a:gd name="T38" fmla="*/ 14 w 200"/>
                <a:gd name="T39" fmla="*/ 42 h 96"/>
                <a:gd name="T40" fmla="*/ 0 w 200"/>
                <a:gd name="T41" fmla="*/ 2 h 96"/>
                <a:gd name="T42" fmla="*/ 28 w 200"/>
                <a:gd name="T43" fmla="*/ 68 h 96"/>
                <a:gd name="T44" fmla="*/ 55 w 200"/>
                <a:gd name="T45" fmla="*/ 37 h 96"/>
                <a:gd name="T46" fmla="*/ 107 w 200"/>
                <a:gd name="T47" fmla="*/ 61 h 96"/>
                <a:gd name="T48" fmla="*/ 122 w 200"/>
                <a:gd name="T49" fmla="*/ 67 h 96"/>
                <a:gd name="T50" fmla="*/ 138 w 200"/>
                <a:gd name="T51" fmla="*/ 71 h 96"/>
                <a:gd name="T52" fmla="*/ 135 w 200"/>
                <a:gd name="T53" fmla="*/ 84 h 96"/>
                <a:gd name="T54" fmla="*/ 116 w 200"/>
                <a:gd name="T55" fmla="*/ 81 h 96"/>
                <a:gd name="T56" fmla="*/ 100 w 200"/>
                <a:gd name="T57" fmla="*/ 74 h 96"/>
                <a:gd name="T58" fmla="*/ 128 w 200"/>
                <a:gd name="T59" fmla="*/ 96 h 96"/>
                <a:gd name="T60" fmla="*/ 154 w 200"/>
                <a:gd name="T61" fmla="*/ 77 h 96"/>
                <a:gd name="T62" fmla="*/ 168 w 200"/>
                <a:gd name="T63" fmla="*/ 95 h 96"/>
                <a:gd name="T64" fmla="*/ 196 w 200"/>
                <a:gd name="T65" fmla="*/ 68 h 96"/>
                <a:gd name="T66" fmla="*/ 168 w 200"/>
                <a:gd name="T67" fmla="*/ 57 h 96"/>
                <a:gd name="T68" fmla="*/ 200 w 200"/>
                <a:gd name="T69" fmla="*/ 4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00" h="96">
                  <a:moveTo>
                    <a:pt x="200" y="42"/>
                  </a:moveTo>
                  <a:cubicBezTo>
                    <a:pt x="200" y="30"/>
                    <a:pt x="200" y="30"/>
                    <a:pt x="200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74"/>
                    <a:pt x="154" y="74"/>
                    <a:pt x="154" y="74"/>
                  </a:cubicBezTo>
                  <a:cubicBezTo>
                    <a:pt x="154" y="69"/>
                    <a:pt x="152" y="65"/>
                    <a:pt x="148" y="62"/>
                  </a:cubicBezTo>
                  <a:cubicBezTo>
                    <a:pt x="146" y="60"/>
                    <a:pt x="142" y="59"/>
                    <a:pt x="137" y="57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1" y="54"/>
                    <a:pt x="118" y="53"/>
                    <a:pt x="117" y="52"/>
                  </a:cubicBezTo>
                  <a:cubicBezTo>
                    <a:pt x="116" y="51"/>
                    <a:pt x="115" y="51"/>
                    <a:pt x="114" y="49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4" y="49"/>
                    <a:pt x="114" y="49"/>
                    <a:pt x="114" y="49"/>
                  </a:cubicBezTo>
                  <a:cubicBezTo>
                    <a:pt x="114" y="49"/>
                    <a:pt x="114" y="48"/>
                    <a:pt x="114" y="47"/>
                  </a:cubicBezTo>
                  <a:cubicBezTo>
                    <a:pt x="114" y="45"/>
                    <a:pt x="115" y="43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2"/>
                    <a:pt x="117" y="41"/>
                    <a:pt x="117" y="41"/>
                  </a:cubicBezTo>
                  <a:cubicBezTo>
                    <a:pt x="119" y="40"/>
                    <a:pt x="122" y="39"/>
                    <a:pt x="126" y="39"/>
                  </a:cubicBezTo>
                  <a:cubicBezTo>
                    <a:pt x="129" y="39"/>
                    <a:pt x="132" y="39"/>
                    <a:pt x="134" y="41"/>
                  </a:cubicBezTo>
                  <a:cubicBezTo>
                    <a:pt x="137" y="42"/>
                    <a:pt x="139" y="45"/>
                    <a:pt x="139" y="49"/>
                  </a:cubicBezTo>
                  <a:cubicBezTo>
                    <a:pt x="152" y="49"/>
                    <a:pt x="152" y="49"/>
                    <a:pt x="152" y="49"/>
                  </a:cubicBezTo>
                  <a:cubicBezTo>
                    <a:pt x="152" y="42"/>
                    <a:pt x="149" y="37"/>
                    <a:pt x="144" y="33"/>
                  </a:cubicBezTo>
                  <a:cubicBezTo>
                    <a:pt x="139" y="29"/>
                    <a:pt x="134" y="28"/>
                    <a:pt x="127" y="28"/>
                  </a:cubicBezTo>
                  <a:cubicBezTo>
                    <a:pt x="118" y="28"/>
                    <a:pt x="112" y="30"/>
                    <a:pt x="108" y="33"/>
                  </a:cubicBezTo>
                  <a:cubicBezTo>
                    <a:pt x="105" y="36"/>
                    <a:pt x="103" y="39"/>
                    <a:pt x="102" y="42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2" y="42"/>
                    <a:pt x="102" y="43"/>
                    <a:pt x="102" y="44"/>
                  </a:cubicBezTo>
                  <a:cubicBezTo>
                    <a:pt x="100" y="51"/>
                    <a:pt x="95" y="56"/>
                    <a:pt x="87" y="56"/>
                  </a:cubicBezTo>
                  <a:cubicBezTo>
                    <a:pt x="74" y="56"/>
                    <a:pt x="70" y="45"/>
                    <a:pt x="70" y="34"/>
                  </a:cubicBezTo>
                  <a:cubicBezTo>
                    <a:pt x="70" y="23"/>
                    <a:pt x="74" y="12"/>
                    <a:pt x="87" y="12"/>
                  </a:cubicBezTo>
                  <a:cubicBezTo>
                    <a:pt x="94" y="12"/>
                    <a:pt x="101" y="17"/>
                    <a:pt x="102" y="23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8"/>
                    <a:pt x="102" y="0"/>
                    <a:pt x="87" y="0"/>
                  </a:cubicBezTo>
                  <a:cubicBezTo>
                    <a:pt x="68" y="0"/>
                    <a:pt x="56" y="14"/>
                    <a:pt x="55" y="32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52"/>
                    <a:pt x="38" y="56"/>
                    <a:pt x="28" y="56"/>
                  </a:cubicBezTo>
                  <a:cubicBezTo>
                    <a:pt x="16" y="56"/>
                    <a:pt x="14" y="49"/>
                    <a:pt x="14" y="4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0"/>
                    <a:pt x="10" y="68"/>
                    <a:pt x="28" y="68"/>
                  </a:cubicBezTo>
                  <a:cubicBezTo>
                    <a:pt x="45" y="68"/>
                    <a:pt x="55" y="60"/>
                    <a:pt x="55" y="42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6" y="55"/>
                    <a:pt x="68" y="68"/>
                    <a:pt x="87" y="68"/>
                  </a:cubicBezTo>
                  <a:cubicBezTo>
                    <a:pt x="95" y="68"/>
                    <a:pt x="102" y="66"/>
                    <a:pt x="107" y="61"/>
                  </a:cubicBezTo>
                  <a:cubicBezTo>
                    <a:pt x="107" y="61"/>
                    <a:pt x="108" y="62"/>
                    <a:pt x="108" y="62"/>
                  </a:cubicBezTo>
                  <a:cubicBezTo>
                    <a:pt x="111" y="64"/>
                    <a:pt x="115" y="65"/>
                    <a:pt x="122" y="67"/>
                  </a:cubicBezTo>
                  <a:cubicBezTo>
                    <a:pt x="129" y="68"/>
                    <a:pt x="129" y="68"/>
                    <a:pt x="129" y="68"/>
                  </a:cubicBezTo>
                  <a:cubicBezTo>
                    <a:pt x="133" y="69"/>
                    <a:pt x="136" y="70"/>
                    <a:pt x="138" y="71"/>
                  </a:cubicBezTo>
                  <a:cubicBezTo>
                    <a:pt x="140" y="73"/>
                    <a:pt x="141" y="74"/>
                    <a:pt x="141" y="76"/>
                  </a:cubicBezTo>
                  <a:cubicBezTo>
                    <a:pt x="141" y="80"/>
                    <a:pt x="139" y="83"/>
                    <a:pt x="135" y="84"/>
                  </a:cubicBezTo>
                  <a:cubicBezTo>
                    <a:pt x="133" y="85"/>
                    <a:pt x="131" y="85"/>
                    <a:pt x="127" y="85"/>
                  </a:cubicBezTo>
                  <a:cubicBezTo>
                    <a:pt x="122" y="85"/>
                    <a:pt x="118" y="84"/>
                    <a:pt x="116" y="81"/>
                  </a:cubicBezTo>
                  <a:cubicBezTo>
                    <a:pt x="115" y="79"/>
                    <a:pt x="114" y="77"/>
                    <a:pt x="113" y="74"/>
                  </a:cubicBezTo>
                  <a:cubicBezTo>
                    <a:pt x="100" y="74"/>
                    <a:pt x="100" y="74"/>
                    <a:pt x="100" y="74"/>
                  </a:cubicBezTo>
                  <a:cubicBezTo>
                    <a:pt x="100" y="81"/>
                    <a:pt x="103" y="86"/>
                    <a:pt x="108" y="90"/>
                  </a:cubicBezTo>
                  <a:cubicBezTo>
                    <a:pt x="113" y="94"/>
                    <a:pt x="119" y="96"/>
                    <a:pt x="128" y="96"/>
                  </a:cubicBezTo>
                  <a:cubicBezTo>
                    <a:pt x="136" y="96"/>
                    <a:pt x="143" y="94"/>
                    <a:pt x="147" y="90"/>
                  </a:cubicBezTo>
                  <a:cubicBezTo>
                    <a:pt x="151" y="87"/>
                    <a:pt x="154" y="82"/>
                    <a:pt x="154" y="77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8" y="42"/>
                    <a:pt x="168" y="42"/>
                    <a:pt x="168" y="42"/>
                  </a:cubicBezTo>
                  <a:lnTo>
                    <a:pt x="200" y="4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5" name="Picture 41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7"/>
          <a:stretch/>
        </p:blipFill>
        <p:spPr bwMode="invGray">
          <a:xfrm>
            <a:off x="8131174" y="6392864"/>
            <a:ext cx="799313" cy="3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2249896"/>
            <a:ext cx="8089901" cy="1421928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“Lorem ipsum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0833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>
                <a:solidFill>
                  <a:schemeClr val="bg2"/>
                </a:solidFill>
              </a:defRPr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</p:spTree>
    <p:extLst>
      <p:ext uri="{BB962C8B-B14F-4D97-AF65-F5344CB8AC3E}">
        <p14:creationId xmlns:p14="http://schemas.microsoft.com/office/powerpoint/2010/main" val="4061661690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o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334" y="543207"/>
            <a:ext cx="8089901" cy="4081117"/>
          </a:xfrm>
        </p:spPr>
        <p:txBody>
          <a:bodyPr vert="horz" wrap="square" lIns="91440" tIns="45720" rIns="91440" bIns="45720" rtlCol="0" anchor="b" anchorCtr="0">
            <a:spAutoFit/>
          </a:bodyPr>
          <a:lstStyle>
            <a:lvl1pPr marL="280988" indent="-280988">
              <a:lnSpc>
                <a:spcPct val="90000"/>
              </a:lnSpc>
              <a:defRPr lang="en-US" sz="4800" spc="-20" baseline="0" dirty="0"/>
            </a:lvl1pPr>
          </a:lstStyle>
          <a:p>
            <a:pPr lvl="0"/>
            <a:r>
              <a:rPr lang="en-US" dirty="0"/>
              <a:t>“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site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</a:t>
            </a:r>
            <a:r>
              <a:rPr lang="en-US" dirty="0"/>
              <a:t> </a:t>
            </a:r>
            <a:r>
              <a:rPr lang="en-US" dirty="0" err="1"/>
              <a:t>isicing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sedo</a:t>
            </a:r>
            <a:r>
              <a:rPr lang="en-US" dirty="0"/>
              <a:t>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labotre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et </a:t>
            </a:r>
            <a:r>
              <a:rPr lang="en-US" dirty="0" err="1"/>
              <a:t>venium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5331" y="4921541"/>
            <a:ext cx="8325548" cy="721900"/>
          </a:xfrm>
        </p:spPr>
        <p:txBody>
          <a:bodyPr vert="horz" wrap="square" lIns="91440" tIns="45720" rIns="91440" bIns="45720" rtlCol="0">
            <a:noAutofit/>
          </a:bodyPr>
          <a:lstStyle>
            <a:lvl1pPr marL="0" indent="0">
              <a:spcBef>
                <a:spcPts val="300"/>
              </a:spcBef>
              <a:buNone/>
              <a:defRPr lang="en-US" sz="1600" baseline="0" dirty="0" smtClean="0"/>
            </a:lvl1pPr>
            <a:lvl2pPr marL="230187" indent="0">
              <a:buNone/>
              <a:defRPr lang="en-US" dirty="0" smtClean="0"/>
            </a:lvl2pPr>
            <a:lvl3pPr marL="515937" indent="0">
              <a:buNone/>
              <a:defRPr lang="en-US" dirty="0" smtClean="0"/>
            </a:lvl3pPr>
            <a:lvl4pPr marL="800100" indent="0">
              <a:buNone/>
              <a:defRPr lang="en-US" dirty="0" smtClean="0"/>
            </a:lvl4pPr>
            <a:lvl5pPr marL="1085850" indent="0">
              <a:buNone/>
              <a:defRPr lang="en-US" dirty="0"/>
            </a:lvl5pPr>
          </a:lstStyle>
          <a:p>
            <a:pPr lvl="0"/>
            <a:r>
              <a:rPr lang="en-US" dirty="0"/>
              <a:t>Author’s Name Here</a:t>
            </a:r>
          </a:p>
          <a:p>
            <a:pPr lvl="0"/>
            <a:r>
              <a:rPr lang="en-US" dirty="0"/>
              <a:t>Position Title Here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6CD6986-956C-47C7-BC16-0D36D6B4D84D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702353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3732" y="438912"/>
            <a:ext cx="8089901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375" y="1563752"/>
            <a:ext cx="8325548" cy="401150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2778632-36B5-44AE-8C73-DB66EF3E04E8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66822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 and Content w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125" y="438912"/>
            <a:ext cx="8413749" cy="563231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65125" y="1127342"/>
            <a:ext cx="8413750" cy="4905952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lnSpc>
                <a:spcPct val="110000"/>
              </a:lnSpc>
              <a:defRPr lang="en-US" sz="2400" dirty="0" smtClean="0"/>
            </a:lvl1pPr>
            <a:lvl2pPr>
              <a:lnSpc>
                <a:spcPct val="110000"/>
              </a:lnSpc>
              <a:defRPr lang="en-US" dirty="0" smtClean="0"/>
            </a:lvl2pPr>
            <a:lvl3pPr>
              <a:lnSpc>
                <a:spcPct val="110000"/>
              </a:lnSpc>
              <a:defRPr lang="en-US" dirty="0" smtClean="0"/>
            </a:lvl3pPr>
            <a:lvl4pPr>
              <a:lnSpc>
                <a:spcPct val="110000"/>
              </a:lnSpc>
              <a:defRPr lang="en-US" dirty="0" smtClean="0"/>
            </a:lvl4pPr>
            <a:lvl5pPr>
              <a:lnSpc>
                <a:spcPct val="110000"/>
              </a:lnSpc>
              <a:defRPr lang="en-US" dirty="0"/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FD831D8-303E-40F4-A785-275913656087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145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2-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8912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1464" y="1562634"/>
            <a:ext cx="3989387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1062" y="1013951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>
              <a:defRPr lang="en-US" dirty="0" smtClean="0"/>
            </a:lvl1pPr>
          </a:lstStyle>
          <a:p>
            <a:pPr marL="0" lvl="0" indent="0">
              <a:buNone/>
            </a:pPr>
            <a:r>
              <a:rPr lang="en-US" dirty="0"/>
              <a:t>Subhead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4882627" y="1556703"/>
            <a:ext cx="4013199" cy="3978016"/>
          </a:xfrm>
        </p:spPr>
        <p:txBody>
          <a:bodyPr vert="horz" wrap="square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43FD200-0CD5-4DF9-BE2D-B8C38C62032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81660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 and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368" y="438912"/>
            <a:ext cx="8080375" cy="575094"/>
          </a:xfrm>
        </p:spPr>
        <p:txBody>
          <a:bodyPr vert="horz" wrap="square" lIns="91440" tIns="45720" rIns="91440" bIns="45720" rtlCol="0" anchor="t" anchorCtr="0">
            <a:spAutoFit/>
          </a:bodyPr>
          <a:lstStyle>
            <a:lvl1pPr>
              <a:defRPr lang="en-US" dirty="0"/>
            </a:lvl1pPr>
          </a:lstStyle>
          <a:p>
            <a:pPr marL="0" lvl="0"/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0321" y="1011992"/>
            <a:ext cx="8077645" cy="383182"/>
          </a:xfrm>
        </p:spPr>
        <p:txBody>
          <a:bodyPr vert="horz" wrap="square" lIns="91440" tIns="45720" rIns="91440" bIns="45720" rtlCol="0" anchor="t">
            <a:noAutofit/>
          </a:bodyPr>
          <a:lstStyle>
            <a:lvl1pPr marL="168275" indent="-168275">
              <a:buNone/>
              <a:defRPr lang="en-US" dirty="0" smtClean="0"/>
            </a:lvl1pPr>
          </a:lstStyle>
          <a:p>
            <a:pPr marL="0" lvl="0" indent="0"/>
            <a:r>
              <a:rPr lang="en-US" dirty="0"/>
              <a:t>Subhead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EAACA3CC-6434-4D26-9FCA-ADFC6BFCCC74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14791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3C3EF05-A7AE-4544-8A40-905DE50E4CF1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84055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0" y="-1"/>
            <a:ext cx="9144000" cy="625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AB549CC-8C32-408C-A9B0-905860D7BD9F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925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with 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818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3630547" y="2701522"/>
            <a:ext cx="2110616" cy="13781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82665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branding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6" y="2999514"/>
            <a:ext cx="6550481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746D140-E0D7-44CB-AC47-D5A9725D7E7E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125" y="4045554"/>
            <a:ext cx="6478588" cy="36512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3785492" y="756610"/>
            <a:ext cx="1345153" cy="41549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UCSF Helen Diller Family</a:t>
            </a:r>
          </a:p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Comprehensive 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Cancer Center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140073" y="734837"/>
            <a:ext cx="0" cy="41148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 bwMode="auto">
          <a:xfrm>
            <a:off x="5297863" y="756610"/>
            <a:ext cx="765029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UCSF School</a:t>
            </a:r>
            <a:br>
              <a:rPr lang="en-US" sz="900" dirty="0">
                <a:solidFill>
                  <a:schemeClr val="bg1"/>
                </a:solidFill>
                <a:latin typeface="+mj-lt"/>
              </a:rPr>
            </a:br>
            <a:r>
              <a:rPr lang="en-US" sz="900" dirty="0">
                <a:solidFill>
                  <a:schemeClr val="bg1"/>
                </a:solidFill>
                <a:latin typeface="+mj-lt"/>
              </a:rPr>
              <a:t>of Medicine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6062893" y="734837"/>
            <a:ext cx="0" cy="41148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 userDrawn="1"/>
        </p:nvSpPr>
        <p:spPr bwMode="auto">
          <a:xfrm>
            <a:off x="6221297" y="756610"/>
            <a:ext cx="975995" cy="27699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+mj-lt"/>
              </a:rPr>
              <a:t>AIDS Research</a:t>
            </a:r>
            <a:r>
              <a:rPr lang="en-US" sz="900" baseline="0" dirty="0">
                <a:solidFill>
                  <a:schemeClr val="bg1"/>
                </a:solidFill>
                <a:latin typeface="+mj-lt"/>
              </a:rPr>
              <a:t> Institute at UCSF</a:t>
            </a:r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9" name="Picture 18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68806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58358" y="639525"/>
            <a:ext cx="6204666" cy="1446212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600"/>
              </a:spcBef>
              <a:buFontTx/>
              <a:buNone/>
              <a:defRPr sz="2400">
                <a:solidFill>
                  <a:schemeClr val="bg2"/>
                </a:solidFill>
                <a:latin typeface="+mn-lt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752475" y="2562339"/>
            <a:ext cx="37294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UCSF_sig_white_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2" y="3414216"/>
            <a:ext cx="1503181" cy="97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00773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Coll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5" y="3818374"/>
            <a:ext cx="4210268" cy="30427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" y="0"/>
            <a:ext cx="9144004" cy="38688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4880" y="1611152"/>
            <a:ext cx="4389119" cy="27249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9033" y="4336064"/>
            <a:ext cx="5044967" cy="2521936"/>
          </a:xfrm>
          <a:prstGeom prst="rect">
            <a:avLst/>
          </a:prstGeom>
        </p:spPr>
      </p:pic>
      <p:sp>
        <p:nvSpPr>
          <p:cNvPr id="22" name="Rectangle 21"/>
          <p:cNvSpPr/>
          <p:nvPr userDrawn="1"/>
        </p:nvSpPr>
        <p:spPr bwMode="auto">
          <a:xfrm>
            <a:off x="2723103" y="1611152"/>
            <a:ext cx="3675888" cy="3675888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3" name="Picture 7"/>
          <p:cNvPicPr>
            <a:picLocks noChangeAspect="1" noChangeArrowheads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631"/>
          <a:stretch/>
        </p:blipFill>
        <p:spPr bwMode="auto">
          <a:xfrm>
            <a:off x="4327515" y="2924450"/>
            <a:ext cx="2223280" cy="893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43718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-branding with Im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6" y="2999514"/>
            <a:ext cx="6550481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A0211E86-F512-4E05-B3F4-D81037402848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46125" y="4045554"/>
            <a:ext cx="6478588" cy="36512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2043299" y="591021"/>
            <a:ext cx="0" cy="96012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 userDrawn="1"/>
        </p:nvGrpSpPr>
        <p:grpSpPr>
          <a:xfrm>
            <a:off x="2298281" y="742095"/>
            <a:ext cx="1487211" cy="682055"/>
            <a:chOff x="2749439" y="752601"/>
            <a:chExt cx="1487211" cy="682055"/>
          </a:xfrm>
        </p:grpSpPr>
        <p:sp>
          <p:nvSpPr>
            <p:cNvPr id="20" name="Rectangle 19"/>
            <p:cNvSpPr/>
            <p:nvPr userDrawn="1"/>
          </p:nvSpPr>
          <p:spPr bwMode="auto">
            <a:xfrm>
              <a:off x="2749439" y="752601"/>
              <a:ext cx="1065834" cy="682055"/>
            </a:xfrm>
            <a:prstGeom prst="rect">
              <a:avLst/>
            </a:prstGeom>
            <a:noFill/>
            <a:ln w="19050" algn="ctr">
              <a:solidFill>
                <a:schemeClr val="accent2"/>
              </a:solidFill>
              <a:prstDash val="dash"/>
              <a:miter lim="800000"/>
              <a:headEnd/>
              <a:tailEnd/>
            </a:ln>
          </p:spPr>
          <p:txBody>
            <a:bodyPr wrap="none" rtlCol="0" anchor="ctr"/>
            <a:lstStyle/>
            <a:p>
              <a:pPr algn="ctr">
                <a:lnSpc>
                  <a:spcPct val="90000"/>
                </a:lnSpc>
              </a:pPr>
              <a:endParaRPr lang="en-US" sz="1200" b="1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 bwMode="auto">
            <a:xfrm>
              <a:off x="2785238" y="908465"/>
              <a:ext cx="1451412" cy="387798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Partner </a:t>
              </a:r>
              <a:br>
                <a:rPr lang="en-US" sz="1400" dirty="0">
                  <a:solidFill>
                    <a:schemeClr val="bg1"/>
                  </a:solidFill>
                  <a:latin typeface="+mj-lt"/>
                </a:rPr>
              </a:br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Logo</a:t>
              </a:r>
            </a:p>
          </p:txBody>
        </p:sp>
      </p:grpSp>
      <p:pic>
        <p:nvPicPr>
          <p:cNvPr id="17" name="Picture 16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756925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B7F2E18-B8E1-4B75-993D-706758FBE93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5587" y="4046758"/>
            <a:ext cx="6451600" cy="32575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4" name="Picture 13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5675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0" y="742094"/>
            <a:ext cx="1041033" cy="6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invGray">
          <a:xfrm>
            <a:off x="365125" y="366713"/>
            <a:ext cx="6859588" cy="5153025"/>
          </a:xfrm>
          <a:prstGeom prst="rect">
            <a:avLst/>
          </a:prstGeom>
          <a:solidFill>
            <a:schemeClr val="accent5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itle 34"/>
          <p:cNvSpPr>
            <a:spLocks noGrp="1"/>
          </p:cNvSpPr>
          <p:nvPr>
            <p:ph type="title" hasCustomPrompt="1"/>
          </p:nvPr>
        </p:nvSpPr>
        <p:spPr>
          <a:xfrm>
            <a:off x="648605" y="2446074"/>
            <a:ext cx="6576108" cy="6186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lnSpc>
                <a:spcPct val="95000"/>
              </a:lnSpc>
              <a:defRPr kumimoji="0" lang="en-US" sz="3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Title Slide Here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4697" y="2999514"/>
            <a:ext cx="6550480" cy="507831"/>
          </a:xfrm>
        </p:spPr>
        <p:txBody>
          <a:bodyPr anchor="t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None/>
              <a:defRPr sz="3800" i="1" spc="0" baseline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75000"/>
              </a:lnSpc>
              <a:spcBef>
                <a:spcPts val="1400"/>
              </a:spcBef>
              <a:buFont typeface="Arial" pitchFamily="34" charset="0"/>
              <a:buNone/>
            </a:pPr>
            <a:r>
              <a:rPr lang="en-US" dirty="0"/>
              <a:t>Subtitle Title Here</a:t>
            </a:r>
          </a:p>
        </p:txBody>
      </p:sp>
      <p:sp>
        <p:nvSpPr>
          <p:cNvPr id="46" name="Date Placeholder 4"/>
          <p:cNvSpPr>
            <a:spLocks noGrp="1"/>
          </p:cNvSpPr>
          <p:nvPr>
            <p:ph type="dt" sz="half" idx="2"/>
          </p:nvPr>
        </p:nvSpPr>
        <p:spPr>
          <a:xfrm>
            <a:off x="748092" y="4907753"/>
            <a:ext cx="1925338" cy="238606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EEC31C-A78F-40A2-AC30-345C24C16A1C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44762" y="4045137"/>
            <a:ext cx="6478043" cy="341475"/>
          </a:xfrm>
        </p:spPr>
        <p:txBody>
          <a:bodyPr vert="horz" wrap="square" lIns="0" tIns="0" rIns="0" bIns="0" rtlCol="0" anchor="t" anchorCtr="0"/>
          <a:lstStyle>
            <a:lvl1pPr marL="0" indent="0">
              <a:spcBef>
                <a:spcPts val="0"/>
              </a:spcBef>
              <a:buNone/>
              <a:defRPr lang="en-US" sz="1800" i="0" smtClean="0">
                <a:solidFill>
                  <a:schemeClr val="bg1"/>
                </a:solidFill>
                <a:cs typeface="Arial" pitchFamily="34" charset="0"/>
              </a:defRPr>
            </a:lvl1pPr>
            <a:lvl2pPr marL="230187" indent="0">
              <a:buNone/>
              <a:defRPr lang="en-US" sz="1800" smtClean="0">
                <a:latin typeface="+mn-lt"/>
              </a:defRPr>
            </a:lvl2pPr>
            <a:lvl3pPr marL="687387" indent="0">
              <a:buNone/>
              <a:defRPr lang="en-US" sz="1800" smtClean="0">
                <a:latin typeface="+mn-lt"/>
              </a:defRPr>
            </a:lvl3pPr>
            <a:lvl4pPr marL="1143000" indent="0">
              <a:buNone/>
              <a:defRPr lang="en-US" sz="1800" smtClean="0">
                <a:latin typeface="+mn-lt"/>
              </a:defRPr>
            </a:lvl4pPr>
            <a:lvl5pPr marL="1601787" indent="0">
              <a:buNone/>
              <a:defRPr lang="en-US" sz="1800">
                <a:latin typeface="+mn-lt"/>
              </a:defRPr>
            </a:lvl5pPr>
          </a:lstStyle>
          <a:p>
            <a:pPr marL="0" lvl="0"/>
            <a:r>
              <a:rPr lang="en-US" dirty="0"/>
              <a:t>Click to edit Master text styles</a:t>
            </a:r>
          </a:p>
        </p:txBody>
      </p:sp>
      <p:pic>
        <p:nvPicPr>
          <p:cNvPr id="13" name="Picture 12" descr="UCSF_sig_white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3" y="742959"/>
            <a:ext cx="1050990" cy="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3839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image" Target="../media/image4.emf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950" y="434993"/>
            <a:ext cx="8089900" cy="5632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789" y="1565576"/>
            <a:ext cx="8089901" cy="166199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0E27728-3DED-4461-B9C1-B37931DF2B27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69" name="Freeform 77"/>
          <p:cNvSpPr>
            <a:spLocks/>
          </p:cNvSpPr>
          <p:nvPr userDrawn="1"/>
        </p:nvSpPr>
        <p:spPr bwMode="auto">
          <a:xfrm>
            <a:off x="8129588" y="6394450"/>
            <a:ext cx="647700" cy="311150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6" r:id="rId2"/>
    <p:sldLayoutId id="2147483933" r:id="rId3"/>
    <p:sldLayoutId id="2147484012" r:id="rId4"/>
    <p:sldLayoutId id="2147483934" r:id="rId5"/>
    <p:sldLayoutId id="2147484013" r:id="rId6"/>
    <p:sldLayoutId id="2147484015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50" r:id="rId15"/>
    <p:sldLayoutId id="2147483942" r:id="rId16"/>
    <p:sldLayoutId id="2147483943" r:id="rId17"/>
    <p:sldLayoutId id="2147483944" r:id="rId18"/>
    <p:sldLayoutId id="2147483945" r:id="rId19"/>
    <p:sldLayoutId id="2147483946" r:id="rId20"/>
    <p:sldLayoutId id="2147483947" r:id="rId21"/>
    <p:sldLayoutId id="2147483948" r:id="rId22"/>
    <p:sldLayoutId id="2147483949" r:id="rId23"/>
    <p:sldLayoutId id="2147484019" r:id="rId24"/>
    <p:sldLayoutId id="2147484020" r:id="rId25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0" kern="1200" cap="none" spc="0" baseline="0" dirty="0" smtClean="0">
          <a:solidFill>
            <a:schemeClr val="tx1"/>
          </a:solidFill>
          <a:latin typeface="+mn-lt"/>
          <a:ea typeface="+mj-ea"/>
          <a:cs typeface="Arial" pitchFamily="34" charset="0"/>
        </a:defRPr>
      </a:lvl1pPr>
    </p:titleStyle>
    <p:bodyStyle>
      <a:lvl1pPr marL="168275" indent="-168275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74295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‒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0287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312863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1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6473" y="434358"/>
            <a:ext cx="8089900" cy="5632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789" y="1555416"/>
            <a:ext cx="8089901" cy="166199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E53D351-E884-41DD-A43C-910D7C233D81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365125" y="6250080"/>
            <a:ext cx="8413750" cy="0"/>
          </a:xfrm>
          <a:prstGeom prst="line">
            <a:avLst/>
          </a:prstGeom>
          <a:noFill/>
          <a:ln w="31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0" name="Picture 41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7"/>
          <a:stretch/>
        </p:blipFill>
        <p:spPr bwMode="invGray">
          <a:xfrm>
            <a:off x="8131174" y="6392864"/>
            <a:ext cx="799313" cy="3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867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4002" r:id="rId2"/>
    <p:sldLayoutId id="2147484003" r:id="rId3"/>
    <p:sldLayoutId id="2147484004" r:id="rId4"/>
    <p:sldLayoutId id="2147484005" r:id="rId5"/>
    <p:sldLayoutId id="2147484006" r:id="rId6"/>
    <p:sldLayoutId id="2147484000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  <p:sldLayoutId id="2147483968" r:id="rId16"/>
    <p:sldLayoutId id="2147483969" r:id="rId17"/>
    <p:sldLayoutId id="2147483970" r:id="rId1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0" kern="1200" cap="none" spc="0" baseline="0" dirty="0" smtClean="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168275" indent="-168275" algn="l" defTabSz="914400" rtl="0" eaLnBrk="1" latinLnBrk="0" hangingPunct="1">
        <a:lnSpc>
          <a:spcPct val="90000"/>
        </a:lnSpc>
        <a:spcBef>
          <a:spcPts val="1400"/>
        </a:spcBef>
        <a:buClr>
          <a:schemeClr val="bg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bg1"/>
          </a:solidFill>
          <a:latin typeface="+mj-lt"/>
          <a:ea typeface="+mn-ea"/>
          <a:cs typeface="+mn-cs"/>
        </a:defRPr>
      </a:lvl1pPr>
      <a:lvl2pPr marL="45720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bg1"/>
        </a:buClr>
        <a:buFont typeface="Arial" panose="020B0604020202020204" pitchFamily="34" charset="0"/>
        <a:buChar char="•"/>
        <a:defRPr lang="en-US" sz="2100" b="0" kern="1200" dirty="0" smtClean="0">
          <a:solidFill>
            <a:schemeClr val="bg1"/>
          </a:solidFill>
          <a:latin typeface="+mj-lt"/>
          <a:ea typeface="+mn-ea"/>
          <a:cs typeface="+mn-cs"/>
        </a:defRPr>
      </a:lvl2pPr>
      <a:lvl3pPr marL="74295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bg1"/>
        </a:buClr>
        <a:buFont typeface="Arial" panose="020B0604020202020204" pitchFamily="34" charset="0"/>
        <a:buChar char="‒"/>
        <a:defRPr lang="en-US" sz="2100" b="0" kern="1200" dirty="0" smtClean="0">
          <a:solidFill>
            <a:schemeClr val="bg1"/>
          </a:solidFill>
          <a:latin typeface="+mj-lt"/>
          <a:ea typeface="+mn-ea"/>
          <a:cs typeface="+mn-cs"/>
        </a:defRPr>
      </a:lvl3pPr>
      <a:lvl4pPr marL="10287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bg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bg1"/>
          </a:solidFill>
          <a:latin typeface="+mj-lt"/>
          <a:ea typeface="+mn-ea"/>
          <a:cs typeface="+mn-cs"/>
        </a:defRPr>
      </a:lvl4pPr>
      <a:lvl5pPr marL="1312863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bg1"/>
        </a:buClr>
        <a:buFont typeface="Arial" panose="020B0604020202020204" pitchFamily="34" charset="0"/>
        <a:buChar char="•"/>
        <a:defRPr lang="en-US" sz="2100" b="0" kern="1200" dirty="0">
          <a:solidFill>
            <a:schemeClr val="bg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invGray">
          <a:xfrm>
            <a:off x="0" y="6250080"/>
            <a:ext cx="9144000" cy="607920"/>
          </a:xfrm>
          <a:prstGeom prst="rect">
            <a:avLst/>
          </a:prstGeom>
          <a:solidFill>
            <a:schemeClr val="tx1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950" y="434358"/>
            <a:ext cx="8089900" cy="5632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789" y="1555416"/>
            <a:ext cx="8089901" cy="1661993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2"/>
          </p:nvPr>
        </p:nvSpPr>
        <p:spPr>
          <a:xfrm>
            <a:off x="6334637" y="6452360"/>
            <a:ext cx="927193" cy="15523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2F16068D-31AE-46B6-9D80-B37F18DC4F85}" type="datetime1">
              <a:rPr lang="en-US" smtClean="0"/>
              <a:t>8/20/2018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729161" y="6470128"/>
            <a:ext cx="4310907" cy="137980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Presentation Title and/or Sub Brand Name Here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358009" y="6453503"/>
            <a:ext cx="246061" cy="155233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9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1"/>
          <p:cNvPicPr>
            <a:picLocks noChangeAspect="1" noChangeArrowheads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957"/>
          <a:stretch/>
        </p:blipFill>
        <p:spPr bwMode="invGray">
          <a:xfrm>
            <a:off x="8131174" y="6392864"/>
            <a:ext cx="799313" cy="3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7434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3972" r:id="rId2"/>
    <p:sldLayoutId id="2147484008" r:id="rId3"/>
    <p:sldLayoutId id="2147484009" r:id="rId4"/>
    <p:sldLayoutId id="2147484010" r:id="rId5"/>
    <p:sldLayoutId id="2147484011" r:id="rId6"/>
    <p:sldLayoutId id="2147484001" r:id="rId7"/>
    <p:sldLayoutId id="2147483979" r:id="rId8"/>
    <p:sldLayoutId id="2147483980" r:id="rId9"/>
    <p:sldLayoutId id="2147483981" r:id="rId10"/>
    <p:sldLayoutId id="2147483982" r:id="rId11"/>
    <p:sldLayoutId id="2147483983" r:id="rId12"/>
    <p:sldLayoutId id="2147483984" r:id="rId13"/>
    <p:sldLayoutId id="2147483985" r:id="rId14"/>
    <p:sldLayoutId id="2147483986" r:id="rId15"/>
    <p:sldLayoutId id="2147483987" r:id="rId16"/>
    <p:sldLayoutId id="2147483988" r:id="rId17"/>
    <p:sldLayoutId id="2147483989" r:id="rId18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0" kern="1200" cap="none" spc="0" baseline="0" dirty="0" smtClean="0">
          <a:solidFill>
            <a:schemeClr val="tx1"/>
          </a:solidFill>
          <a:latin typeface="+mn-lt"/>
          <a:ea typeface="+mj-ea"/>
          <a:cs typeface="Arial" pitchFamily="34" charset="0"/>
        </a:defRPr>
      </a:lvl1pPr>
    </p:titleStyle>
    <p:bodyStyle>
      <a:lvl1pPr marL="168275" indent="-168275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45720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742950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‒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3pPr>
      <a:lvl4pPr marL="1028700" indent="-22860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Wingdings" panose="05000000000000000000" pitchFamily="2" charset="2"/>
        <a:buChar char="§"/>
        <a:defRPr lang="en-US" sz="2100" b="0" kern="1200" dirty="0" smtClean="0">
          <a:solidFill>
            <a:schemeClr val="tx1"/>
          </a:solidFill>
          <a:latin typeface="+mj-lt"/>
          <a:ea typeface="+mn-ea"/>
          <a:cs typeface="+mn-cs"/>
        </a:defRPr>
      </a:lvl4pPr>
      <a:lvl5pPr marL="1312863" indent="-227013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Font typeface="Arial" panose="020B0604020202020204" pitchFamily="34" charset="0"/>
        <a:buChar char="•"/>
        <a:defRPr lang="en-US" sz="21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730" y="2247501"/>
            <a:ext cx="8130270" cy="2080570"/>
          </a:xfrm>
        </p:spPr>
        <p:txBody>
          <a:bodyPr/>
          <a:lstStyle/>
          <a:p>
            <a:r>
              <a:rPr lang="en-US" sz="3600" dirty="0"/>
              <a:t>Simulations for Studying Cognitive Reserve </a:t>
            </a:r>
            <a:r>
              <a:rPr lang="en-US" sz="3200" dirty="0"/>
              <a:t>Friday Harbor Advanced Psychometric Methods in Cognitive Aging Workgroup 10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Maria Glymour</a:t>
            </a:r>
          </a:p>
          <a:p>
            <a:pPr>
              <a:lnSpc>
                <a:spcPct val="110000"/>
              </a:lnSpc>
            </a:pPr>
            <a:r>
              <a:rPr lang="en-US" dirty="0"/>
              <a:t>Department of Epidemiology and Biostatistics</a:t>
            </a:r>
          </a:p>
          <a:p>
            <a:pPr>
              <a:lnSpc>
                <a:spcPct val="110000"/>
              </a:lnSpc>
            </a:pPr>
            <a:r>
              <a:rPr lang="en-US" dirty="0"/>
              <a:t>University of California, San Francisco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ECB5-5291-4050-A172-A29BCABD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group goals: Learn to use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EF3A-B32F-4D65-B58A-36C9018F6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04" y="997445"/>
            <a:ext cx="7888467" cy="3978016"/>
          </a:xfrm>
        </p:spPr>
        <p:txBody>
          <a:bodyPr/>
          <a:lstStyle/>
          <a:p>
            <a:r>
              <a:rPr lang="en-US" dirty="0"/>
              <a:t>A flexible, powerful tool to better:</a:t>
            </a:r>
          </a:p>
          <a:p>
            <a:pPr lvl="1"/>
            <a:r>
              <a:rPr lang="en-US" dirty="0"/>
              <a:t>understand statistical methods</a:t>
            </a:r>
          </a:p>
          <a:p>
            <a:pPr lvl="1"/>
            <a:r>
              <a:rPr lang="en-US" dirty="0"/>
              <a:t>improve communication with people in other disciplines</a:t>
            </a:r>
          </a:p>
          <a:p>
            <a:pPr lvl="1"/>
            <a:r>
              <a:rPr lang="en-US" dirty="0"/>
              <a:t>think clearly about your methods and whether they are answering the question you want to ask</a:t>
            </a:r>
          </a:p>
          <a:p>
            <a:pPr lvl="1"/>
            <a:r>
              <a:rPr lang="en-US" dirty="0"/>
              <a:t>conduct power/sample size calculations</a:t>
            </a:r>
          </a:p>
          <a:p>
            <a:pPr lvl="1"/>
            <a:r>
              <a:rPr lang="en-US" dirty="0"/>
              <a:t>Ask many questions you could not address with available data. </a:t>
            </a:r>
          </a:p>
          <a:p>
            <a:r>
              <a:rPr lang="en-US" dirty="0"/>
              <a:t>Simulations naturally link to modern causal inference methods so some of the thinking for DAGs, collider bias, and counterfactuals will be incorporated. Evaluating mediation also possible.</a:t>
            </a:r>
          </a:p>
          <a:p>
            <a:r>
              <a:rPr lang="en-US" dirty="0"/>
              <a:t>We’ll use Stata and R, drawing on simulation platform developed by ER </a:t>
            </a:r>
            <a:r>
              <a:rPr lang="en-US" dirty="0" err="1"/>
              <a:t>Mayeda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7BC24-A377-4AE4-87EA-461204F79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318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9ECB5-5291-4050-A172-A29BCABDE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group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7EF3A-B32F-4D65-B58A-36C9018F6F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04" y="1009093"/>
            <a:ext cx="7888467" cy="3978016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Answer some specific questions</a:t>
            </a:r>
          </a:p>
          <a:p>
            <a:pPr lvl="1"/>
            <a:r>
              <a:rPr lang="en-US" dirty="0"/>
              <a:t>If diagnosis of dementia is slightly delayed for high education individuals (because tests don’t work as well), could that account for observed cognitive reserve patterns?</a:t>
            </a:r>
          </a:p>
          <a:p>
            <a:pPr lvl="1"/>
            <a:r>
              <a:rPr lang="en-US" dirty="0"/>
              <a:t>If we think about preventing “dementia”, which has the biggest likely benefit: improving cognitive reserve or reducing/slowing rate of decline? </a:t>
            </a:r>
          </a:p>
          <a:p>
            <a:r>
              <a:rPr lang="en-US" dirty="0"/>
              <a:t>Other questions: </a:t>
            </a:r>
          </a:p>
          <a:p>
            <a:pPr lvl="1"/>
            <a:r>
              <a:rPr lang="en-US" dirty="0"/>
              <a:t>Role of measurement error, practice effects, and unmeasured confounding in observed results for cognitive reserve. We can simulate anything the other groups are exploring to see what analyses would “work”.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7BC24-A377-4AE4-87EA-461204F79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467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DB09B-B40A-4B74-B9E7-D5C476B30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1330"/>
            <a:ext cx="8627035" cy="668507"/>
          </a:xfrm>
        </p:spPr>
        <p:txBody>
          <a:bodyPr>
            <a:normAutofit/>
          </a:bodyPr>
          <a:lstStyle/>
          <a:p>
            <a:r>
              <a:rPr lang="en-US" sz="3200" dirty="0"/>
              <a:t>Can CR be explained by diagnostic bias?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E4B60-F07D-4FA3-8D5C-9A61EC8A2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8009" y="5935165"/>
            <a:ext cx="246061" cy="155233"/>
          </a:xfrm>
        </p:spPr>
        <p:txBody>
          <a:bodyPr/>
          <a:lstStyle/>
          <a:p>
            <a:pPr>
              <a:defRPr/>
            </a:pPr>
            <a:fld id="{E71BA6F2-718E-40D2-B01F-57BC846213EE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DC36AF-A6DE-46F8-A561-25A3298960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88" y="4810791"/>
            <a:ext cx="9083291" cy="747059"/>
          </a:xfrm>
        </p:spPr>
        <p:txBody>
          <a:bodyPr/>
          <a:lstStyle/>
          <a:p>
            <a:r>
              <a:rPr lang="en-US" sz="2400" dirty="0"/>
              <a:t>CR delays dementia diagnosis, but possibly because of discrepancies between “true” cognition and test scores.</a:t>
            </a:r>
          </a:p>
          <a:p>
            <a:r>
              <a:rPr lang="en-US" sz="2400" dirty="0"/>
              <a:t>How much of a delay would be necessary to account for empirical patterns to date?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5DD583-2DD1-4E6A-93C2-F3F5B14E2A0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35" y="1086846"/>
            <a:ext cx="6858000" cy="381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AB3AB8-E0C9-49F3-9D1F-B0A3B114959B}"/>
              </a:ext>
            </a:extLst>
          </p:cNvPr>
          <p:cNvSpPr txBox="1"/>
          <p:nvPr/>
        </p:nvSpPr>
        <p:spPr>
          <a:xfrm>
            <a:off x="0" y="4006734"/>
            <a:ext cx="12326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600" dirty="0" err="1"/>
              <a:t>Filshtein</a:t>
            </a:r>
            <a:r>
              <a:rPr lang="en-US" sz="1600" dirty="0"/>
              <a:t> et al., in prep</a:t>
            </a:r>
          </a:p>
        </p:txBody>
      </p:sp>
      <p:sp>
        <p:nvSpPr>
          <p:cNvPr id="3" name="AutoShape 2" descr="Image result for teresa filshtein">
            <a:extLst>
              <a:ext uri="{FF2B5EF4-FFF2-40B4-BE49-F238E27FC236}">
                <a16:creationId xmlns:a16="http://schemas.microsoft.com/office/drawing/2014/main" id="{EEDD5E47-07E9-4A2F-9163-F3F25FFBE9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75826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Image result for teresa filshtein">
            <a:extLst>
              <a:ext uri="{FF2B5EF4-FFF2-40B4-BE49-F238E27FC236}">
                <a16:creationId xmlns:a16="http://schemas.microsoft.com/office/drawing/2014/main" id="{35EC2FD3-C424-40D2-A1EB-A5349EF79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119" y="65766"/>
            <a:ext cx="2042160" cy="204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77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A8D39-799B-4917-B887-50B7C2783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045992"/>
          </a:xfrm>
        </p:spPr>
        <p:txBody>
          <a:bodyPr/>
          <a:lstStyle/>
          <a:p>
            <a:r>
              <a:rPr lang="en-US" dirty="0"/>
              <a:t>Diagnostic bias in people with high education could produce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51C4-CEF5-49DD-84F3-AB6893017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789" y="1565576"/>
            <a:ext cx="8089901" cy="4113023"/>
          </a:xfrm>
        </p:spPr>
        <p:txBody>
          <a:bodyPr/>
          <a:lstStyle/>
          <a:p>
            <a:r>
              <a:rPr lang="en-US" dirty="0"/>
              <a:t>Lower Hazard Ratio for incident dementia among people with high education</a:t>
            </a:r>
          </a:p>
          <a:p>
            <a:r>
              <a:rPr lang="en-US" dirty="0"/>
              <a:t>Worse prognosis among high education people recently diagnosed with dementia</a:t>
            </a:r>
          </a:p>
          <a:p>
            <a:r>
              <a:rPr lang="en-US" dirty="0"/>
              <a:t>Possibly: faster decline after “inflection point” to the moment of meeting diagnostic criteria for dementia</a:t>
            </a:r>
          </a:p>
          <a:p>
            <a:endParaRPr lang="en-US" dirty="0"/>
          </a:p>
          <a:p>
            <a:r>
              <a:rPr lang="en-US" dirty="0"/>
              <a:t>This is all mathematically possible, but unclear how big of a diagnostic bias would be necessary to explain.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B6A8F-7126-418F-A13A-FF68444EF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1BA6F2-718E-40D2-B01F-57BC846213EE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8940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9" name="Rounded Rectangle 4"/>
          <p:cNvSpPr/>
          <p:nvPr/>
        </p:nvSpPr>
        <p:spPr>
          <a:xfrm>
            <a:off x="354317" y="531720"/>
            <a:ext cx="6309360" cy="548640"/>
          </a:xfrm>
          <a:prstGeom prst="rect">
            <a:avLst/>
          </a:prstGeom>
          <a:solidFill>
            <a:srgbClr val="FFFF99">
              <a:alpha val="80000"/>
            </a:srgbClr>
          </a:solidFill>
          <a:ln>
            <a:solidFill>
              <a:srgbClr val="FFCC00"/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defTabSz="8001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1. Express causal structure as a DAG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4"/>
              <p:cNvSpPr/>
              <p:nvPr/>
            </p:nvSpPr>
            <p:spPr>
              <a:xfrm>
                <a:off x="354317" y="1344754"/>
                <a:ext cx="6309360" cy="1920240"/>
              </a:xfrm>
              <a:prstGeom prst="rect">
                <a:avLst/>
              </a:prstGeom>
              <a:solidFill>
                <a:srgbClr val="CCFF99">
                  <a:alpha val="80000"/>
                </a:srgbClr>
              </a:solidFill>
              <a:ln>
                <a:solidFill>
                  <a:srgbClr val="00B050"/>
                </a:solidFill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defTabSz="8001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2. Specify data generating rules corresponding with the DAG</a:t>
                </a:r>
              </a:p>
              <a:p>
                <a:pPr lvl="0" defTabSz="80010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S</a:t>
                </a:r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ince we are generating the data, we are generating the causal effect of the exposure on the outcome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b="0" i="0" u="none" kern="1200" dirty="0" smtClean="0">
                        <a:effectLst/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200" kern="12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7" y="1344754"/>
                <a:ext cx="6309360" cy="1920240"/>
              </a:xfrm>
              <a:prstGeom prst="rect">
                <a:avLst/>
              </a:prstGeom>
              <a:blipFill rotWithShape="1">
                <a:blip r:embed="rId3"/>
                <a:stretch>
                  <a:fillRect l="-865" t="-932" b="-4037"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4"/>
          <p:cNvSpPr/>
          <p:nvPr/>
        </p:nvSpPr>
        <p:spPr>
          <a:xfrm>
            <a:off x="354317" y="3529388"/>
            <a:ext cx="6309360" cy="548640"/>
          </a:xfrm>
          <a:prstGeom prst="rect">
            <a:avLst/>
          </a:prstGeom>
          <a:solidFill>
            <a:srgbClr val="66CCFF">
              <a:alpha val="80000"/>
            </a:srgbClr>
          </a:solidFill>
          <a:ln>
            <a:solidFill>
              <a:srgbClr val="0000FF"/>
            </a:solidFill>
          </a:ln>
          <a:scene3d>
            <a:camera prst="orthographicFront"/>
            <a:lightRig rig="flat" dir="t"/>
          </a:scene3d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defTabSz="80010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 i="0" u="none" kern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G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enerate data according to specified rules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4"/>
              <p:cNvSpPr/>
              <p:nvPr/>
            </p:nvSpPr>
            <p:spPr>
              <a:xfrm>
                <a:off x="354317" y="5155459"/>
                <a:ext cx="6309360" cy="822960"/>
              </a:xfrm>
              <a:prstGeom prst="rect">
                <a:avLst/>
              </a:prstGeom>
              <a:solidFill>
                <a:srgbClr val="FF99FF">
                  <a:alpha val="80000"/>
                </a:srgb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defTabSz="80010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5. Compare estimated exposure-outcome association with the causal effect  </a:t>
                </a:r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 vs.</a:t>
                </a:r>
                <a:r>
                  <a:rPr lang="en-US" sz="22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200" i="0" dirty="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200" kern="12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7" y="5155459"/>
                <a:ext cx="6309360" cy="822960"/>
              </a:xfrm>
              <a:prstGeom prst="rect">
                <a:avLst/>
              </a:prstGeom>
              <a:blipFill rotWithShape="1">
                <a:blip r:embed="rId4"/>
                <a:stretch>
                  <a:fillRect l="-865" t="-2113" b="-9859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Down Arrow 12"/>
          <p:cNvSpPr/>
          <p:nvPr/>
        </p:nvSpPr>
        <p:spPr bwMode="auto">
          <a:xfrm>
            <a:off x="3418616" y="1052537"/>
            <a:ext cx="363642" cy="32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/>
          <a:lstStyle/>
          <a:p>
            <a:pPr>
              <a:defRPr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Down Arrow 13"/>
          <p:cNvSpPr/>
          <p:nvPr/>
        </p:nvSpPr>
        <p:spPr bwMode="auto">
          <a:xfrm>
            <a:off x="3418616" y="3237171"/>
            <a:ext cx="363642" cy="32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/>
          <a:lstStyle/>
          <a:p>
            <a:pPr>
              <a:defRPr/>
            </a:pP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6530943" y="3382983"/>
            <a:ext cx="365760" cy="2651760"/>
          </a:xfrm>
          <a:prstGeom prst="rightBrac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 bwMode="auto">
              <a:xfrm>
                <a:off x="6896703" y="4007537"/>
                <a:ext cx="2236659" cy="1418273"/>
              </a:xfrm>
              <a:prstGeom prst="rect">
                <a:avLst/>
              </a:prstGeom>
              <a:noFill/>
              <a:ln w="19050" algn="ctr">
                <a:noFill/>
                <a:miter lim="800000"/>
                <a:headEnd/>
                <a:tailEnd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sz="2000" dirty="0">
                    <a:latin typeface="+mj-lt"/>
                  </a:rPr>
                  <a:t>1,000 iterations of sample generation,</a:t>
                </a: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compare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acc>
                          <m:accPr>
                            <m:chr m:val="̂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2000" i="0" smtClean="0">
                                <a:latin typeface="Cambria Math"/>
                                <a:ea typeface="Cambria Math"/>
                              </a:rPr>
                              <m:t>β</m:t>
                            </m:r>
                          </m:e>
                        </m:acc>
                      </m:e>
                    </m:acc>
                  </m:oMath>
                </a14:m>
                <a:r>
                  <a:rPr lang="en-US" sz="2000" dirty="0">
                    <a:latin typeface="Arial" panose="020B0604020202020204" pitchFamily="34" charset="0"/>
                    <a:cs typeface="Arial" panose="020B0604020202020204" pitchFamily="34" charset="0"/>
                  </a:rPr>
                  <a:t> vs.</a:t>
                </a:r>
                <a:r>
                  <a:rPr lang="en-US" sz="2000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>
                        <a:latin typeface="Cambria Math"/>
                        <a:ea typeface="Cambria Math"/>
                      </a:rPr>
                      <m:t>β</m:t>
                    </m:r>
                  </m:oMath>
                </a14:m>
                <a:endParaRPr lang="en-US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96703" y="4007537"/>
                <a:ext cx="2236659" cy="1418273"/>
              </a:xfrm>
              <a:prstGeom prst="rect">
                <a:avLst/>
              </a:prstGeom>
              <a:blipFill rotWithShape="1">
                <a:blip r:embed="rId5"/>
                <a:stretch>
                  <a:fillRect l="-6812" t="-4721" r="-3815" b="-7296"/>
                </a:stretch>
              </a:blipFill>
              <a:ln w="19050" algn="ctr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4"/>
              <p:cNvSpPr/>
              <p:nvPr/>
            </p:nvSpPr>
            <p:spPr>
              <a:xfrm>
                <a:off x="354317" y="4342422"/>
                <a:ext cx="6309360" cy="548640"/>
              </a:xfrm>
              <a:prstGeom prst="rect">
                <a:avLst/>
              </a:prstGeom>
              <a:solidFill>
                <a:srgbClr val="CC66FF">
                  <a:alpha val="80000"/>
                </a:srgbClr>
              </a:solidFill>
              <a:ln>
                <a:solidFill>
                  <a:srgbClr val="7030A0"/>
                </a:solidFill>
              </a:ln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91440" tIns="91440" rIns="91440" bIns="91440" numCol="1" spcCol="1270" anchor="ctr" anchorCtr="0">
                <a:noAutofit/>
              </a:bodyPr>
              <a:lstStyle/>
              <a:p>
                <a:pPr lvl="0" defTabSz="800100">
                  <a:lnSpc>
                    <a:spcPct val="11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2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r>
                  <a:rPr lang="en-US" sz="2200" b="1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. Estimate exposure-outcome association </a:t>
                </a:r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200" b="0" i="1" u="none" kern="1200" smtClean="0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200">
                            <a:latin typeface="Cambria Math"/>
                            <a:ea typeface="Cambria Math"/>
                          </a:rPr>
                          <m:t>β</m:t>
                        </m:r>
                      </m:e>
                    </m:acc>
                  </m:oMath>
                </a14:m>
                <a:r>
                  <a:rPr lang="en-US" sz="2200" b="0" i="0" u="none" kern="1200" dirty="0"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  <a:endParaRPr lang="en-US" sz="2200" kern="1200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7" y="4342422"/>
                <a:ext cx="6309360" cy="548640"/>
              </a:xfrm>
              <a:prstGeom prst="rect">
                <a:avLst/>
              </a:prstGeom>
              <a:blipFill rotWithShape="1">
                <a:blip r:embed="rId6"/>
                <a:stretch>
                  <a:fillRect l="-865" r="-2978" b="-6186"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 bwMode="auto">
          <a:xfrm>
            <a:off x="7063489" y="1810430"/>
            <a:ext cx="2069873" cy="1229054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atin typeface="+mj-lt"/>
              </a:rPr>
              <a:t>Repeat!</a:t>
            </a:r>
          </a:p>
          <a:p>
            <a:pPr>
              <a:lnSpc>
                <a:spcPct val="110000"/>
              </a:lnSpc>
            </a:pPr>
            <a:r>
              <a:rPr lang="en-US" dirty="0">
                <a:latin typeface="+mj-lt"/>
              </a:rPr>
              <a:t>Varying causal structure and parameterizations</a:t>
            </a:r>
          </a:p>
        </p:txBody>
      </p:sp>
      <p:sp>
        <p:nvSpPr>
          <p:cNvPr id="17" name="Down Arrow 16"/>
          <p:cNvSpPr/>
          <p:nvPr/>
        </p:nvSpPr>
        <p:spPr bwMode="auto">
          <a:xfrm>
            <a:off x="3418616" y="4050205"/>
            <a:ext cx="363642" cy="32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/>
          <a:lstStyle/>
          <a:p>
            <a:pPr>
              <a:defRPr/>
            </a:pPr>
            <a:endParaRPr lang="en-US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 bwMode="auto">
          <a:xfrm>
            <a:off x="3418616" y="4863239"/>
            <a:ext cx="363642" cy="320040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182880" tIns="91440" rIns="182880" bIns="91440"/>
          <a:lstStyle/>
          <a:p>
            <a:pPr>
              <a:defRPr/>
            </a:pPr>
            <a:endParaRPr lang="en-US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6483443" y="448251"/>
            <a:ext cx="548640" cy="5577840"/>
          </a:xfrm>
          <a:prstGeom prst="rightBrace">
            <a:avLst>
              <a:gd name="adj1" fmla="val 8333"/>
              <a:gd name="adj2" fmla="val 35604"/>
            </a:avLst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263B-6460-46B4-A05E-6E36C7ECEAB3}"/>
              </a:ext>
            </a:extLst>
          </p:cNvPr>
          <p:cNvSpPr txBox="1"/>
          <p:nvPr/>
        </p:nvSpPr>
        <p:spPr bwMode="auto">
          <a:xfrm>
            <a:off x="604070" y="6453503"/>
            <a:ext cx="2115833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From ER </a:t>
            </a:r>
            <a:r>
              <a:rPr lang="en-US" sz="2000" dirty="0" err="1"/>
              <a:t>Mayeda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955100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3" grpId="0" animBg="1"/>
      <p:bldP spid="4" grpId="0"/>
      <p:bldP spid="18" grpId="0" animBg="1"/>
      <p:bldP spid="16" grpId="0"/>
      <p:bldP spid="17" grpId="0" animBg="1"/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42E-5F7D-4EB3-AAAC-49AC97A7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2" y="438912"/>
            <a:ext cx="8089901" cy="575094"/>
          </a:xfrm>
        </p:spPr>
        <p:txBody>
          <a:bodyPr/>
          <a:lstStyle/>
          <a:p>
            <a:r>
              <a:rPr lang="en-US" dirty="0"/>
              <a:t>Advantages of Simulation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E83B-89A3-4ACF-AF3A-FEF298904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75" y="1563752"/>
            <a:ext cx="8325548" cy="4487596"/>
          </a:xfrm>
        </p:spPr>
        <p:txBody>
          <a:bodyPr/>
          <a:lstStyle/>
          <a:p>
            <a:r>
              <a:rPr lang="en-US" sz="2800" dirty="0"/>
              <a:t>Extremely public health relevant.</a:t>
            </a:r>
          </a:p>
          <a:p>
            <a:r>
              <a:rPr lang="en-US" sz="2800" dirty="0"/>
              <a:t>If your brain hurts thinking about cognitive reserve estimation methods, writing out the simulations will help. </a:t>
            </a:r>
          </a:p>
          <a:p>
            <a:r>
              <a:rPr lang="en-US" sz="2800" dirty="0"/>
              <a:t>Collaborative team: we will develop cool name together.</a:t>
            </a:r>
          </a:p>
          <a:p>
            <a:r>
              <a:rPr lang="en-US" sz="2800" dirty="0"/>
              <a:t>Very flexible tool you will likely use in other settings</a:t>
            </a:r>
          </a:p>
          <a:p>
            <a:r>
              <a:rPr lang="en-US" sz="2800" dirty="0"/>
              <a:t>Settle big argument between Maria and Jen Manly.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A704-5D54-49C7-90E8-35066077F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0532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6B42E-5F7D-4EB3-AAAC-49AC97A7F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732" y="438912"/>
            <a:ext cx="8089901" cy="575094"/>
          </a:xfrm>
        </p:spPr>
        <p:txBody>
          <a:bodyPr/>
          <a:lstStyle/>
          <a:p>
            <a:r>
              <a:rPr lang="en-US" dirty="0"/>
              <a:t>Advantages of Simulation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9E83B-89A3-4ACF-AF3A-FEF29890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Data Use Agreements are very flexible – you can take the data home with you!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A704-5D54-49C7-90E8-35066077FB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023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CSF PPT Template">
  <a:themeElements>
    <a:clrScheme name="UCSF 1">
      <a:dk1>
        <a:srgbClr val="052049"/>
      </a:dk1>
      <a:lt1>
        <a:sysClr val="window" lastClr="FFFFFF"/>
      </a:lt1>
      <a:dk2>
        <a:srgbClr val="052049"/>
      </a:dk2>
      <a:lt2>
        <a:srgbClr val="FFFFFF"/>
      </a:lt2>
      <a:accent1>
        <a:srgbClr val="052049"/>
      </a:accent1>
      <a:accent2>
        <a:srgbClr val="178CCB"/>
      </a:accent2>
      <a:accent3>
        <a:srgbClr val="18A3AC"/>
      </a:accent3>
      <a:accent4>
        <a:srgbClr val="90BD31"/>
      </a:accent4>
      <a:accent5>
        <a:srgbClr val="EC1848"/>
      </a:accent5>
      <a:accent6>
        <a:srgbClr val="F48024"/>
      </a:accent6>
      <a:hlink>
        <a:srgbClr val="178CCB"/>
      </a:hlink>
      <a:folHlink>
        <a:srgbClr val="5F5F5F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UCSF PPT Template-Blue">
  <a:themeElements>
    <a:clrScheme name="UCSF 1">
      <a:dk1>
        <a:srgbClr val="052049"/>
      </a:dk1>
      <a:lt1>
        <a:sysClr val="window" lastClr="FFFFFF"/>
      </a:lt1>
      <a:dk2>
        <a:srgbClr val="052049"/>
      </a:dk2>
      <a:lt2>
        <a:srgbClr val="FFFFFF"/>
      </a:lt2>
      <a:accent1>
        <a:srgbClr val="052049"/>
      </a:accent1>
      <a:accent2>
        <a:srgbClr val="178CCB"/>
      </a:accent2>
      <a:accent3>
        <a:srgbClr val="18A3AC"/>
      </a:accent3>
      <a:accent4>
        <a:srgbClr val="90BD31"/>
      </a:accent4>
      <a:accent5>
        <a:srgbClr val="EC1848"/>
      </a:accent5>
      <a:accent6>
        <a:srgbClr val="F48024"/>
      </a:accent6>
      <a:hlink>
        <a:srgbClr val="178CCB"/>
      </a:hlink>
      <a:folHlink>
        <a:srgbClr val="5F5F5F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UCSF PPT Template-Blue Bar">
  <a:themeElements>
    <a:clrScheme name="UCSF 1">
      <a:dk1>
        <a:srgbClr val="052049"/>
      </a:dk1>
      <a:lt1>
        <a:sysClr val="window" lastClr="FFFFFF"/>
      </a:lt1>
      <a:dk2>
        <a:srgbClr val="052049"/>
      </a:dk2>
      <a:lt2>
        <a:srgbClr val="FFFFFF"/>
      </a:lt2>
      <a:accent1>
        <a:srgbClr val="052049"/>
      </a:accent1>
      <a:accent2>
        <a:srgbClr val="178CCB"/>
      </a:accent2>
      <a:accent3>
        <a:srgbClr val="18A3AC"/>
      </a:accent3>
      <a:accent4>
        <a:srgbClr val="90BD31"/>
      </a:accent4>
      <a:accent5>
        <a:srgbClr val="EC1848"/>
      </a:accent5>
      <a:accent6>
        <a:srgbClr val="F48024"/>
      </a:accent6>
      <a:hlink>
        <a:srgbClr val="178CCB"/>
      </a:hlink>
      <a:folHlink>
        <a:srgbClr val="5F5F5F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48DB2A-A2BB-49B9-B517-04CB45F2482A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UCSF PPT Template</Template>
  <TotalTime>6328</TotalTime>
  <Words>590</Words>
  <Application>Microsoft Office PowerPoint</Application>
  <PresentationFormat>On-screen Show (4:3)</PresentationFormat>
  <Paragraphs>65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Cambria Math</vt:lpstr>
      <vt:lpstr>Garamond</vt:lpstr>
      <vt:lpstr>Wingdings</vt:lpstr>
      <vt:lpstr>UCSF PPT Template</vt:lpstr>
      <vt:lpstr>UCSF PPT Template-Blue</vt:lpstr>
      <vt:lpstr>UCSF PPT Template-Blue Bar</vt:lpstr>
      <vt:lpstr>Simulations for Studying Cognitive Reserve Friday Harbor Advanced Psychometric Methods in Cognitive Aging Workgroup 10 </vt:lpstr>
      <vt:lpstr>Our group goals: Learn to use simulations</vt:lpstr>
      <vt:lpstr>Our group goals</vt:lpstr>
      <vt:lpstr>Can CR be explained by diagnostic bias?</vt:lpstr>
      <vt:lpstr>Diagnostic bias in people with high education could produce</vt:lpstr>
      <vt:lpstr>PowerPoint Presentation</vt:lpstr>
      <vt:lpstr>Advantages of Simulation Group</vt:lpstr>
      <vt:lpstr>Advantages of Simulation Group</vt:lpstr>
    </vt:vector>
  </TitlesOfParts>
  <Company>UCSF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UCSF Presentation Template</dc:title>
  <dc:subject>Presentation Template</dc:subject>
  <dc:creator>Derek MacDavid</dc:creator>
  <dc:description>Derek MacDavid | derek@bigpicdesign.com</dc:description>
  <cp:lastModifiedBy>Medellena Glymour</cp:lastModifiedBy>
  <cp:revision>449</cp:revision>
  <dcterms:created xsi:type="dcterms:W3CDTF">2012-05-07T17:59:34Z</dcterms:created>
  <dcterms:modified xsi:type="dcterms:W3CDTF">2018-08-20T21:10:35Z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